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94" r:id="rId3"/>
    <p:sldId id="257" r:id="rId4"/>
    <p:sldId id="258" r:id="rId5"/>
    <p:sldId id="259" r:id="rId6"/>
    <p:sldId id="275" r:id="rId7"/>
    <p:sldId id="276" r:id="rId8"/>
    <p:sldId id="277" r:id="rId9"/>
    <p:sldId id="278" r:id="rId10"/>
    <p:sldId id="279" r:id="rId11"/>
    <p:sldId id="260" r:id="rId12"/>
    <p:sldId id="263" r:id="rId13"/>
    <p:sldId id="266" r:id="rId14"/>
    <p:sldId id="26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62" r:id="rId23"/>
    <p:sldId id="271" r:id="rId24"/>
    <p:sldId id="280" r:id="rId25"/>
    <p:sldId id="281" r:id="rId26"/>
    <p:sldId id="29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06" r:id="rId35"/>
    <p:sldId id="308" r:id="rId36"/>
    <p:sldId id="302" r:id="rId37"/>
    <p:sldId id="27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3D0"/>
    <a:srgbClr val="E0C6A0"/>
    <a:srgbClr val="EEFAEE"/>
    <a:srgbClr val="A0E0A0"/>
    <a:srgbClr val="F0D0DD"/>
    <a:srgbClr val="E0A0BA"/>
    <a:srgbClr val="FF0066"/>
    <a:srgbClr val="EAD0F0"/>
    <a:srgbClr val="D4A0E0"/>
    <a:srgbClr val="E7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26" autoAdjust="0"/>
  </p:normalViewPr>
  <p:slideViewPr>
    <p:cSldViewPr>
      <p:cViewPr varScale="1">
        <p:scale>
          <a:sx n="95" d="100"/>
          <a:sy n="95" d="100"/>
        </p:scale>
        <p:origin x="206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169C3-5A95-4FB2-B198-36EF05EA96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A2541-F1B9-4098-979B-89F83C8F9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74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zh.wikipedia.org/wiki/NP%E5%AE%8C%E5%85%A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zh.wikipedia.org/wiki/%E5%9B%BE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825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97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Data-Driven Documents</a:t>
            </a:r>
          </a:p>
          <a:p>
            <a:r>
              <a:rPr lang="en-US" altLang="zh-CN" dirty="0" smtClean="0"/>
              <a:t>http://d3js.org/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JS 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r>
              <a:rPr lang="en-US" altLang="zh-CN" dirty="0" smtClean="0"/>
              <a:t>https://github.com/mbostock/d3/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力导向布局</a:t>
            </a:r>
            <a:endParaRPr lang="en-US" altLang="zh-CN" dirty="0" smtClean="0"/>
          </a:p>
          <a:p>
            <a:r>
              <a:rPr lang="en-US" altLang="zh-CN" dirty="0" smtClean="0"/>
              <a:t>http://mbostock.github.com/d3/ex/force.html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969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27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可视化不仅仅是要把数据“画”出来，交互才是核心。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0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82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51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51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423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908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3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Citation</a:t>
            </a:r>
            <a:r>
              <a:rPr lang="en-US" altLang="zh-CN" baseline="0" dirty="0" smtClean="0"/>
              <a:t> network(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引文网络</a:t>
            </a:r>
            <a:r>
              <a:rPr lang="en-US" altLang="zh-CN" baseline="0" dirty="0" smtClean="0"/>
              <a:t>):</a:t>
            </a:r>
          </a:p>
          <a:p>
            <a:r>
              <a:rPr lang="en-US" altLang="zh-CN" dirty="0" smtClean="0"/>
              <a:t>http://markov.uc3m.es/2009/02/visualizing-citation-networks/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Network map(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网络图</a:t>
            </a:r>
            <a:r>
              <a:rPr lang="en-US" altLang="zh-CN" dirty="0" smtClean="0"/>
              <a:t>):</a:t>
            </a:r>
          </a:p>
          <a:p>
            <a:r>
              <a:rPr lang="en-US" altLang="zh-CN" dirty="0" smtClean="0"/>
              <a:t>http://beautifuldata.net/2012/02/big-data-investment-map/</a:t>
            </a:r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覆盖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是一些顶点（或边）的集合，使得图中的每一条边（每一个顶点）都至少接触集合中的一个顶点（边）。寻找最小的顶点覆盖的问题称为顶点覆盖问题，它是一个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P完全"/>
              </a:rPr>
              <a:t>NP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P完全"/>
              </a:rPr>
              <a:t>完全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图"/>
              </a:rPr>
              <a:t>图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匹配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（或称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独立边集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）是指这个图之中，任意两条边都没有公共的顶点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662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22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11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《C++ GUI Programming with Qt4》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	Chapter</a:t>
            </a:r>
            <a:r>
              <a:rPr lang="en-US" altLang="zh-CN" baseline="0" dirty="0" smtClean="0"/>
              <a:t> 8 2D Graphics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《Advanced </a:t>
            </a:r>
            <a:r>
              <a:rPr lang="en-US" altLang="zh-CN" dirty="0" err="1" smtClean="0"/>
              <a:t>Qt</a:t>
            </a:r>
            <a:r>
              <a:rPr lang="en-US" altLang="zh-CN" dirty="0" smtClean="0"/>
              <a:t> Programming》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	Chapter 11 Creating Graphics/View Windows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	Chapter 12 Creating Graphics/View</a:t>
            </a:r>
            <a:r>
              <a:rPr lang="en-US" altLang="zh-CN" baseline="0" dirty="0" smtClean="0"/>
              <a:t> Scenes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	Chapter 13 The Animation and State Machine Framework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0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44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75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78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豆瓣电影、豆瓣读书、</a:t>
            </a:r>
            <a:r>
              <a:rPr lang="en-US" altLang="zh-CN" dirty="0" smtClean="0"/>
              <a:t>IMDB</a:t>
            </a:r>
          </a:p>
          <a:p>
            <a:r>
              <a:rPr lang="zh-CN" altLang="en-US" dirty="0" smtClean="0"/>
              <a:t>网易云音乐、虾米音乐、豆瓣音乐</a:t>
            </a:r>
            <a:endParaRPr lang="en-US" altLang="zh-CN" dirty="0" smtClean="0"/>
          </a:p>
          <a:p>
            <a:r>
              <a:rPr lang="zh-CN" altLang="en-US" dirty="0" smtClean="0"/>
              <a:t>微博，知乎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30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86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8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A2541-F1B9-4098-979B-89F83C8F9B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30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06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2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9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26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70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00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6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3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3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05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75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B09A4B8-3E38-44D2-BA81-831C9681B931}" type="datetimeFigureOut">
              <a:rPr lang="zh-CN" altLang="en-US" smtClean="0"/>
              <a:t>2016/9/27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C9034-1EAC-4AF4-A3CB-F1503716676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70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ovie.douban.com/subject/1292052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movie.douban.com/subject/1292052/collections" TargetMode="External"/><Relationship Id="rId4" Type="http://schemas.openxmlformats.org/officeDocument/2006/relationships/hyperlink" Target="http://movie.douban.com/subject/1292052/review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3j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hinavis.org/2015/index_challenge.html" TargetMode="External"/><Relationship Id="rId2" Type="http://schemas.openxmlformats.org/officeDocument/2006/relationships/hyperlink" Target="https://en.wikipedia.org/wiki/Force-directed_graph_draw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eat_map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.com/mathematica/new-in-8/graph-and-network-analys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en.wikipedia.org/wiki/Minimum_spanning_tree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en.wikipedia.org/wiki/Shortest_pat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en.wikipedia.org/wiki/Connected_component_(graph_theory)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en.wikipedia.org/wiki/Closeness_centrality" TargetMode="Externa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1" y="-1"/>
            <a:ext cx="9144001" cy="458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图分析大作业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张明岽</a:t>
            </a:r>
            <a:endParaRPr lang="en-US" altLang="zh-CN" dirty="0" smtClean="0"/>
          </a:p>
          <a:p>
            <a:r>
              <a:rPr lang="en-US" altLang="zh-CN" dirty="0" smtClean="0"/>
              <a:t>2016/09/19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72" y="2364175"/>
            <a:ext cx="1918010" cy="1916833"/>
          </a:xfrm>
          <a:prstGeom prst="rect">
            <a:avLst/>
          </a:prstGeom>
          <a:ln w="6350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016272" y="4279615"/>
            <a:ext cx="1916078" cy="307777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50000">
                <a:srgbClr val="EAD0F0">
                  <a:alpha val="74902"/>
                </a:srgbClr>
              </a:gs>
              <a:gs pos="100000">
                <a:srgbClr val="D4A0E0">
                  <a:alpha val="74902"/>
                </a:srgbClr>
              </a:gs>
            </a:gsLst>
            <a:lin ang="0" scaled="1"/>
          </a:gra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中心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度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gephi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庄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晨帆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34281" y="4279961"/>
            <a:ext cx="2209717" cy="307777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50000">
                <a:srgbClr val="F0D0DD">
                  <a:alpha val="74902"/>
                </a:srgbClr>
              </a:gs>
              <a:gs pos="100000">
                <a:srgbClr val="E0A0BA"/>
              </a:gs>
            </a:gsLst>
            <a:lin ang="0" scaled="1"/>
          </a:gra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介数中心度 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黄</a:t>
            </a:r>
            <a:r>
              <a: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经纬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" y="-7035"/>
            <a:ext cx="5016274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50000">
                <a:schemeClr val="accent2">
                  <a:lumMod val="20000"/>
                  <a:lumOff val="80000"/>
                  <a:alpha val="75000"/>
                </a:schemeClr>
              </a:gs>
              <a:gs pos="100000">
                <a:schemeClr val="accent2">
                  <a:lumMod val="60000"/>
                  <a:lumOff val="40000"/>
                  <a:alpha val="75000"/>
                </a:schemeClr>
              </a:gs>
            </a:gsLst>
            <a:lin ang="0" scaled="1"/>
            <a:tileRect/>
          </a:gra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 张永锋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13" y="2360864"/>
            <a:ext cx="2207787" cy="1918837"/>
          </a:xfrm>
          <a:prstGeom prst="rect">
            <a:avLst/>
          </a:prstGeom>
          <a:ln w="6350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5016271" y="2053342"/>
            <a:ext cx="4127726" cy="307777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50000">
                <a:srgbClr val="F0E3D0">
                  <a:alpha val="74902"/>
                </a:srgbClr>
              </a:gs>
              <a:gs pos="100000">
                <a:srgbClr val="E0C6A0"/>
              </a:gs>
            </a:gsLst>
            <a:lin ang="0" scaled="1"/>
          </a:gradFill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连通分量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黄冰洋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梁祎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1933" y="-425"/>
            <a:ext cx="9145931" cy="4588587"/>
            <a:chOff x="-1933" y="-425"/>
            <a:chExt cx="9145931" cy="4588587"/>
          </a:xfrm>
        </p:grpSpPr>
        <p:sp>
          <p:nvSpPr>
            <p:cNvPr id="18" name="矩形 17"/>
            <p:cNvSpPr/>
            <p:nvPr/>
          </p:nvSpPr>
          <p:spPr>
            <a:xfrm>
              <a:off x="5014340" y="-1"/>
              <a:ext cx="4129658" cy="2360865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1933" y="-425"/>
              <a:ext cx="5016273" cy="4588587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014342" y="2360604"/>
              <a:ext cx="1918005" cy="2226788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933211" y="2364175"/>
              <a:ext cx="2210786" cy="2223477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039" y="146853"/>
            <a:ext cx="4079378" cy="18347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8" y="341964"/>
            <a:ext cx="4348598" cy="42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794" y="2125990"/>
            <a:ext cx="7290055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 smtClean="0"/>
              <a:t>图的分析（</a:t>
            </a:r>
            <a:r>
              <a:rPr lang="zh-CN" altLang="en-US" sz="2800" b="1" dirty="0"/>
              <a:t>连通</a:t>
            </a:r>
            <a:r>
              <a:rPr lang="zh-CN" altLang="en-US" sz="2800" b="1" dirty="0" smtClean="0"/>
              <a:t>分量）</a:t>
            </a:r>
            <a:endParaRPr lang="en-US" altLang="zh-CN" sz="2800" b="1" dirty="0" smtClean="0"/>
          </a:p>
          <a:p>
            <a:pPr lvl="1"/>
            <a:r>
              <a:rPr lang="zh-CN" altLang="en-US" sz="2800" dirty="0" smtClean="0"/>
              <a:t>实现</a:t>
            </a:r>
            <a:r>
              <a:rPr lang="zh-CN" altLang="en-US" sz="2800" dirty="0"/>
              <a:t>要求</a:t>
            </a:r>
            <a:endParaRPr lang="en-US" altLang="zh-CN" sz="2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/>
              <a:t>给</a:t>
            </a:r>
            <a:r>
              <a:rPr lang="zh-CN" altLang="en-US" sz="2000" dirty="0" smtClean="0"/>
              <a:t>出无向图中的连通分量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输出的结果中包括每个连通分量的结构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请在文档中注明所实现的算法</a:t>
            </a:r>
            <a:endParaRPr lang="en-US" altLang="zh-CN" sz="1600" dirty="0" smtClean="0"/>
          </a:p>
          <a:p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6663199" y="2756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连通分量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6672"/>
            <a:ext cx="2178437" cy="214278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33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 </a:t>
            </a:r>
            <a:r>
              <a:rPr lang="zh-CN" altLang="en-US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095" y="1814554"/>
            <a:ext cx="7290055" cy="4854805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现有数据</a:t>
            </a:r>
            <a:endParaRPr lang="en-US" altLang="zh-CN" dirty="0"/>
          </a:p>
          <a:p>
            <a:pPr lvl="2"/>
            <a:r>
              <a:rPr lang="zh-CN" altLang="en-US" sz="1600" dirty="0" smtClean="0"/>
              <a:t>有权无向图</a:t>
            </a:r>
            <a:endParaRPr lang="en-US" altLang="zh-CN" sz="1600" dirty="0"/>
          </a:p>
          <a:p>
            <a:pPr lvl="2"/>
            <a:r>
              <a:rPr lang="zh-CN" altLang="en-US" sz="1600" dirty="0"/>
              <a:t>三</a:t>
            </a:r>
            <a:r>
              <a:rPr lang="zh-CN" altLang="en-US" sz="1600" dirty="0" smtClean="0"/>
              <a:t>个不同的数据集（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选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）</a:t>
            </a:r>
            <a:endParaRPr lang="en-US" altLang="zh-CN" sz="1600" dirty="0"/>
          </a:p>
          <a:p>
            <a:r>
              <a:rPr lang="zh-CN" altLang="en-US" sz="2800" dirty="0" smtClean="0"/>
              <a:t>数据采集（可选）</a:t>
            </a:r>
          </a:p>
          <a:p>
            <a:pPr lvl="1"/>
            <a:r>
              <a:rPr lang="zh-CN" altLang="en-US" sz="2000" dirty="0" smtClean="0"/>
              <a:t>任务：采集原始数据</a:t>
            </a:r>
            <a:endParaRPr lang="en-US" altLang="zh-CN" sz="2000" dirty="0" smtClean="0"/>
          </a:p>
          <a:p>
            <a:pPr lvl="2"/>
            <a:r>
              <a:rPr lang="zh-CN" altLang="en-US" sz="1600" dirty="0" smtClean="0"/>
              <a:t>访问</a:t>
            </a:r>
            <a:r>
              <a:rPr lang="zh-CN" altLang="en-US" sz="1600" dirty="0" smtClean="0">
                <a:hlinkClick r:id="rId3"/>
              </a:rPr>
              <a:t>豆瓣电影</a:t>
            </a:r>
            <a:r>
              <a:rPr lang="en-US" altLang="zh-CN" sz="1600" dirty="0" smtClean="0"/>
              <a:t>(http://movie.douban.com/)</a:t>
            </a:r>
          </a:p>
          <a:p>
            <a:pPr lvl="2"/>
            <a:r>
              <a:rPr lang="zh-CN" altLang="en-US" sz="1600" dirty="0" smtClean="0"/>
              <a:t>选择某一类榜单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豆瓣电影</a:t>
            </a:r>
            <a:r>
              <a:rPr lang="en-US" altLang="zh-CN" sz="1600" dirty="0" smtClean="0"/>
              <a:t>250)</a:t>
            </a:r>
          </a:p>
          <a:p>
            <a:pPr lvl="2"/>
            <a:r>
              <a:rPr lang="zh-CN" altLang="en-US" sz="1600" dirty="0" smtClean="0"/>
              <a:t>解析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，获得</a:t>
            </a:r>
            <a:r>
              <a:rPr lang="en-US" altLang="zh-CN" sz="1600" dirty="0"/>
              <a:t>S</a:t>
            </a:r>
            <a:r>
              <a:rPr lang="en-US" altLang="zh-CN" sz="1600" dirty="0" smtClean="0"/>
              <a:t>ubject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列表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进入某一个</a:t>
            </a:r>
            <a:r>
              <a:rPr lang="en-US" altLang="zh-CN" sz="1600" dirty="0"/>
              <a:t>S</a:t>
            </a:r>
            <a:r>
              <a:rPr lang="en-US" altLang="zh-CN" sz="1600" dirty="0" smtClean="0"/>
              <a:t>ubject</a:t>
            </a:r>
            <a:r>
              <a:rPr lang="zh-CN" altLang="en-US" sz="1600" dirty="0" smtClean="0"/>
              <a:t>的</a:t>
            </a:r>
            <a:r>
              <a:rPr lang="zh-CN" altLang="en-US" sz="1600" dirty="0" smtClean="0">
                <a:hlinkClick r:id="rId4"/>
              </a:rPr>
              <a:t>评论</a:t>
            </a:r>
            <a:r>
              <a:rPr lang="zh-CN" altLang="en-US" sz="1600" dirty="0" smtClean="0"/>
              <a:t>或</a:t>
            </a:r>
            <a:r>
              <a:rPr lang="zh-CN" altLang="en-US" sz="1600" dirty="0" smtClean="0">
                <a:hlinkClick r:id="rId5"/>
              </a:rPr>
              <a:t>评价</a:t>
            </a:r>
            <a:r>
              <a:rPr lang="zh-CN" altLang="en-US" sz="1600" dirty="0" smtClean="0"/>
              <a:t>页面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解析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，获得原始数据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5292080" y="2708920"/>
            <a:ext cx="287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豆瓣电影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49119" y="5468583"/>
            <a:ext cx="287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豆瓣评论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830525"/>
            <a:ext cx="3317131" cy="18008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378" y="3155762"/>
            <a:ext cx="3344809" cy="22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5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 </a:t>
            </a:r>
            <a:r>
              <a:rPr lang="zh-CN" altLang="en-US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095" y="1927126"/>
            <a:ext cx="7290055" cy="402336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网络构建（可选）</a:t>
            </a:r>
          </a:p>
          <a:p>
            <a:pPr lvl="1"/>
            <a:r>
              <a:rPr lang="zh-CN" altLang="en-US" sz="2000" dirty="0" smtClean="0"/>
              <a:t>任务：构建用户为节点网络（无向图）</a:t>
            </a:r>
            <a:endParaRPr lang="en-US" altLang="zh-CN" sz="2000" dirty="0" smtClean="0"/>
          </a:p>
          <a:p>
            <a:pPr lvl="2"/>
            <a:r>
              <a:rPr lang="zh-CN" altLang="en-US" sz="1600" dirty="0" smtClean="0"/>
              <a:t>确定网络中边的含义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用户关系的定义</a:t>
            </a:r>
            <a:r>
              <a:rPr lang="en-US" altLang="zh-CN" sz="1600" dirty="0" smtClean="0"/>
              <a:t>)</a:t>
            </a:r>
          </a:p>
          <a:p>
            <a:pPr lvl="2"/>
            <a:r>
              <a:rPr lang="zh-CN" altLang="en-US" sz="1600" dirty="0" smtClean="0"/>
              <a:t>计算用户之间的关联情况</a:t>
            </a:r>
            <a:endParaRPr lang="en-US" altLang="zh-CN" sz="1600" dirty="0" smtClean="0"/>
          </a:p>
          <a:p>
            <a:pPr lvl="3"/>
            <a:r>
              <a:rPr lang="zh-CN" altLang="en-US" sz="1600" dirty="0" smtClean="0"/>
              <a:t>连接：用户有共同看过的电影</a:t>
            </a:r>
            <a:endParaRPr lang="en-US" altLang="zh-CN" sz="1600" dirty="0" smtClean="0"/>
          </a:p>
          <a:p>
            <a:pPr lvl="3"/>
            <a:r>
              <a:rPr lang="zh-CN" altLang="en-US" sz="1600" dirty="0" smtClean="0"/>
              <a:t>权值：评分相似性</a:t>
            </a:r>
            <a:endParaRPr lang="en-US" altLang="zh-CN" sz="1600" dirty="0" smtClean="0"/>
          </a:p>
          <a:p>
            <a:pPr lvl="4"/>
            <a:r>
              <a:rPr lang="zh-CN" altLang="en-US" sz="1600" dirty="0" smtClean="0"/>
              <a:t>整数部分：共同看过的电影数目</a:t>
            </a:r>
            <a:endParaRPr lang="en-US" altLang="zh-CN" sz="1600" dirty="0" smtClean="0"/>
          </a:p>
          <a:p>
            <a:pPr lvl="4"/>
            <a:r>
              <a:rPr lang="zh-CN" altLang="en-US" sz="1600" dirty="0" smtClean="0"/>
              <a:t>小数部分：评分近似程度</a:t>
            </a:r>
            <a:r>
              <a:rPr lang="en-US" altLang="zh-CN" sz="1600" dirty="0" smtClean="0"/>
              <a:t>(0.1~0.9)</a:t>
            </a:r>
          </a:p>
          <a:p>
            <a:pPr lvl="2"/>
            <a:r>
              <a:rPr lang="zh-CN" altLang="en-US" sz="1600" dirty="0" smtClean="0"/>
              <a:t>输出最终的网络图</a:t>
            </a:r>
            <a:endParaRPr lang="en-US" altLang="zh-CN" sz="1600" dirty="0" smtClean="0"/>
          </a:p>
          <a:p>
            <a:pPr lvl="1"/>
            <a:r>
              <a:rPr lang="zh-CN" altLang="en-US" sz="2000" dirty="0" smtClean="0"/>
              <a:t>数据格式</a:t>
            </a:r>
            <a:endParaRPr lang="en-US" altLang="zh-CN" sz="2000" dirty="0" smtClean="0"/>
          </a:p>
          <a:p>
            <a:pPr lvl="2"/>
            <a:r>
              <a:rPr lang="zh-CN" altLang="en-US" sz="1600" dirty="0" smtClean="0"/>
              <a:t>第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行：顶点数目 </a:t>
            </a:r>
            <a:r>
              <a:rPr lang="en-US" altLang="zh-CN" sz="1600" dirty="0" smtClean="0"/>
              <a:t>m </a:t>
            </a:r>
            <a:r>
              <a:rPr lang="zh-CN" altLang="en-US" sz="1600" dirty="0" smtClean="0"/>
              <a:t>和边数目 </a:t>
            </a:r>
            <a:r>
              <a:rPr lang="en-US" altLang="zh-CN" sz="1600" dirty="0" smtClean="0"/>
              <a:t>n (</a:t>
            </a:r>
            <a:r>
              <a:rPr lang="zh-CN" altLang="en-US" sz="1600" dirty="0" smtClean="0"/>
              <a:t>空格分隔</a:t>
            </a:r>
            <a:r>
              <a:rPr lang="en-US" altLang="zh-CN" sz="1600" dirty="0" smtClean="0"/>
              <a:t>)</a:t>
            </a:r>
          </a:p>
          <a:p>
            <a:pPr lvl="2"/>
            <a:r>
              <a:rPr lang="zh-CN" altLang="en-US" sz="1600" dirty="0" smtClean="0"/>
              <a:t>第</a:t>
            </a:r>
            <a:r>
              <a:rPr lang="en-US" altLang="zh-CN" sz="1600" dirty="0" smtClean="0"/>
              <a:t>2~n+1</a:t>
            </a:r>
            <a:r>
              <a:rPr lang="zh-CN" altLang="en-US" sz="1600" dirty="0" smtClean="0"/>
              <a:t>行：该条边起点和终点的顶点编号</a:t>
            </a:r>
            <a:endParaRPr lang="en-US" altLang="zh-CN" sz="1600" dirty="0" smtClean="0"/>
          </a:p>
          <a:p>
            <a:pPr marL="310896" lvl="2" indent="0">
              <a:buNone/>
            </a:pPr>
            <a:r>
              <a:rPr lang="en-US" altLang="zh-CN" sz="1600" dirty="0" smtClean="0"/>
              <a:t>(</a:t>
            </a:r>
            <a:r>
              <a:rPr lang="zh-CN" altLang="en-US" sz="1600" dirty="0" smtClean="0"/>
              <a:t>从</a:t>
            </a:r>
            <a:r>
              <a:rPr lang="en-US" altLang="zh-CN" sz="1600" dirty="0" smtClean="0"/>
              <a:t>0</a:t>
            </a:r>
            <a:r>
              <a:rPr lang="zh-CN" altLang="en-US" sz="1600" dirty="0" smtClean="0"/>
              <a:t>开始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以及边的权值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空格分隔</a:t>
            </a:r>
            <a:r>
              <a:rPr lang="en-US" altLang="zh-CN" sz="1600" dirty="0" smtClean="0"/>
              <a:t>)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6203503" y="3789040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输出示例</a:t>
            </a:r>
            <a:r>
              <a:rPr lang="zh-CN" altLang="en-US" dirty="0"/>
              <a:t>（</a:t>
            </a:r>
            <a:r>
              <a:rPr lang="en-US" altLang="zh-CN" dirty="0" smtClean="0"/>
              <a:t>JSON</a:t>
            </a:r>
            <a:r>
              <a:rPr lang="zh-CN" altLang="en-US" dirty="0"/>
              <a:t>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318" y="1124744"/>
            <a:ext cx="3023235" cy="252603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575" y="4167314"/>
            <a:ext cx="1586720" cy="151311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196289" y="5723875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输出示例（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38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095" y="1700808"/>
            <a:ext cx="7548321" cy="4023360"/>
          </a:xfrm>
        </p:spPr>
        <p:txBody>
          <a:bodyPr/>
          <a:lstStyle/>
          <a:p>
            <a:r>
              <a:rPr lang="zh-CN" altLang="en-US" sz="2800" dirty="0" smtClean="0"/>
              <a:t>可视分析（可选</a:t>
            </a:r>
            <a:r>
              <a:rPr lang="zh-CN" altLang="en-US" sz="2800" dirty="0"/>
              <a:t>）</a:t>
            </a:r>
          </a:p>
          <a:p>
            <a:pPr lvl="1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任务：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通过连通分量、最短路径、中心度等分析图结构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要求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结论应有数据作为支撑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数据应包含具体的交互过程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61048"/>
            <a:ext cx="6822281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1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987" y="977012"/>
            <a:ext cx="2178437" cy="214278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616" y="3713162"/>
            <a:ext cx="2774877" cy="212214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800" dirty="0" smtClean="0"/>
                  <a:t>计算连通分量随阈值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 smtClean="0"/>
                  <a:t> 变化情况</a:t>
                </a:r>
                <a:endParaRPr lang="en-US" altLang="zh-CN" sz="2800" dirty="0"/>
              </a:p>
              <a:p>
                <a:pPr lvl="2"/>
                <a:r>
                  <a:rPr lang="zh-CN" altLang="en-US" sz="1600" dirty="0" smtClean="0"/>
                  <a:t>共同看过的电影数目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1600" dirty="0" smtClean="0"/>
              </a:p>
              <a:p>
                <a:pPr lvl="3"/>
                <a:r>
                  <a:rPr lang="zh-CN" altLang="en-US" sz="1600" dirty="0" smtClean="0"/>
                  <a:t>认为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6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 smtClean="0"/>
                  <a:t> 时，用户关系有效</a:t>
                </a:r>
                <a:endParaRPr lang="en-US" altLang="zh-CN" sz="1600" dirty="0" smtClean="0"/>
              </a:p>
              <a:p>
                <a:pPr lvl="3"/>
                <a:r>
                  <a:rPr lang="zh-CN" altLang="en-US" sz="1600" dirty="0" smtClean="0"/>
                  <a:t>否则，关系无效，即删除该条边</a:t>
                </a:r>
                <a:endParaRPr lang="en-US" altLang="zh-CN" sz="1600" dirty="0"/>
              </a:p>
              <a:p>
                <a:pPr lvl="2"/>
                <a:r>
                  <a:rPr lang="zh-CN" altLang="en-US" sz="1600" dirty="0"/>
                  <a:t>评分相似度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 lvl="3"/>
                <a:r>
                  <a:rPr lang="zh-CN" altLang="en-US" sz="1600" dirty="0"/>
                  <a:t>认为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/>
                  <a:t> 时，用户关系有效</a:t>
                </a:r>
                <a:endParaRPr lang="en-US" altLang="zh-CN" sz="1600" dirty="0"/>
              </a:p>
              <a:p>
                <a:pPr lvl="3"/>
                <a:r>
                  <a:rPr lang="zh-CN" altLang="en-US" sz="1600" dirty="0"/>
                  <a:t>否则</a:t>
                </a:r>
                <a:r>
                  <a:rPr lang="zh-CN" altLang="en-US" sz="1600" dirty="0" smtClean="0"/>
                  <a:t>，同上</a:t>
                </a:r>
                <a:endParaRPr lang="en-US" altLang="zh-CN" sz="1600" dirty="0" smtClean="0"/>
              </a:p>
              <a:p>
                <a:pPr lvl="1"/>
                <a:r>
                  <a:rPr lang="zh-CN" altLang="en-US" sz="2000" dirty="0" smtClean="0"/>
                  <a:t>展示方式</a:t>
                </a:r>
                <a:endParaRPr lang="en-US" altLang="zh-CN" sz="2000" dirty="0" smtClean="0"/>
              </a:p>
              <a:p>
                <a:pPr lvl="2"/>
                <a:r>
                  <a:rPr lang="zh-CN" altLang="en-US" sz="1600" dirty="0" smtClean="0"/>
                  <a:t>显示阈值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zh-CN" altLang="en-US" sz="1600" dirty="0" smtClean="0"/>
                  <a:t>下各连通分量</a:t>
                </a:r>
                <a:endParaRPr lang="en-US" altLang="zh-CN" sz="16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087" t="-2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867822" y="3143510"/>
                <a:ext cx="903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i="1" smtClean="0">
                          <a:latin typeface="Cambria Math"/>
                        </a:rPr>
                        <m:t>=2</m:t>
                      </m:r>
                      <m:r>
                        <a:rPr lang="en-US" altLang="zh-CN" b="0" i="1" smtClean="0"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22" y="3143510"/>
                <a:ext cx="90364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693377" y="5906953"/>
                <a:ext cx="903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=22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77" y="5906953"/>
                <a:ext cx="90364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8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</a:t>
            </a:r>
            <a:r>
              <a:rPr lang="en-US" altLang="zh-CN" dirty="0" smtClean="0"/>
              <a:t>.</a:t>
            </a:r>
            <a:r>
              <a:rPr lang="zh-CN" altLang="en-US" dirty="0" smtClean="0"/>
              <a:t>大作业选题二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可视分析挑战赛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选题背景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数据说明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题目要求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分析案例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9986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1 </a:t>
            </a:r>
            <a:r>
              <a:rPr lang="zh-CN" altLang="en-US" dirty="0" smtClean="0"/>
              <a:t>选题背景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题目来源：</a:t>
            </a:r>
            <a:r>
              <a:rPr lang="en-US" altLang="zh-CN" sz="2400" dirty="0" smtClean="0"/>
              <a:t>ChinaVis2015</a:t>
            </a:r>
            <a:r>
              <a:rPr lang="zh-CN" altLang="en-US" sz="2400" dirty="0" smtClean="0"/>
              <a:t>可视分析挑战赛</a:t>
            </a:r>
            <a:r>
              <a:rPr lang="en-US" altLang="zh-CN" sz="2400" baseline="30000" dirty="0" smtClean="0"/>
              <a:t>[2]</a:t>
            </a:r>
            <a:endParaRPr lang="en-US" altLang="zh-CN" sz="2400" dirty="0" smtClean="0"/>
          </a:p>
          <a:p>
            <a:r>
              <a:rPr lang="zh-CN" altLang="en-US" sz="2400" dirty="0" smtClean="0"/>
              <a:t>简介：</a:t>
            </a:r>
            <a:r>
              <a:rPr lang="zh-CN" altLang="zh-CN" sz="2400" dirty="0" smtClean="0"/>
              <a:t>本题</a:t>
            </a:r>
            <a:r>
              <a:rPr lang="zh-CN" altLang="en-US" sz="2400" dirty="0" smtClean="0"/>
              <a:t>对一家互联网公司的</a:t>
            </a:r>
            <a:r>
              <a:rPr lang="zh-CN" altLang="zh-CN" sz="2400" dirty="0" smtClean="0"/>
              <a:t>网络</a:t>
            </a:r>
            <a:r>
              <a:rPr lang="zh-CN" altLang="zh-CN" sz="2400" dirty="0"/>
              <a:t>流量日志</a:t>
            </a:r>
            <a:r>
              <a:rPr lang="zh-CN" altLang="zh-CN" sz="2400" dirty="0" smtClean="0"/>
              <a:t>数据</a:t>
            </a:r>
            <a:r>
              <a:rPr lang="zh-CN" altLang="en-US" sz="2400" dirty="0" smtClean="0"/>
              <a:t>进行</a:t>
            </a:r>
            <a:r>
              <a:rPr lang="zh-CN" altLang="zh-CN" sz="2400" dirty="0" smtClean="0"/>
              <a:t>分析。提供</a:t>
            </a:r>
            <a:r>
              <a:rPr lang="zh-CN" altLang="en-US" sz="2400" dirty="0" smtClean="0"/>
              <a:t>该公司</a:t>
            </a:r>
            <a:r>
              <a:rPr lang="zh-CN" altLang="zh-CN" sz="2400" dirty="0" smtClean="0"/>
              <a:t>一周</a:t>
            </a:r>
            <a:r>
              <a:rPr lang="zh-CN" altLang="zh-CN" sz="2400" dirty="0"/>
              <a:t>的</a:t>
            </a:r>
            <a:r>
              <a:rPr lang="en-US" altLang="zh-CN" sz="2400" dirty="0" err="1"/>
              <a:t>tcpflow</a:t>
            </a:r>
            <a:r>
              <a:rPr lang="zh-CN" altLang="zh-CN" sz="2400" dirty="0"/>
              <a:t>日志数据，</a:t>
            </a:r>
            <a:r>
              <a:rPr lang="zh-CN" altLang="zh-CN" sz="2400" dirty="0" smtClean="0"/>
              <a:t>希望</a:t>
            </a:r>
            <a:r>
              <a:rPr lang="zh-CN" altLang="en-US" sz="2400" dirty="0" smtClean="0"/>
              <a:t>大家</a:t>
            </a:r>
            <a:r>
              <a:rPr lang="zh-CN" altLang="zh-CN" sz="2400" dirty="0" smtClean="0"/>
              <a:t>找到</a:t>
            </a:r>
            <a:r>
              <a:rPr lang="zh-CN" altLang="zh-CN" sz="2400" dirty="0"/>
              <a:t>公司内部网络的客户端和服务器，分析公司内网的网络体系结构，总结公司内网的正常网络通信模式有哪些。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数据说明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zh-CN" dirty="0"/>
              <a:t>（时间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sip</a:t>
            </a:r>
            <a:r>
              <a:rPr lang="zh-CN" altLang="zh-CN" dirty="0"/>
              <a:t>（源</a:t>
            </a:r>
            <a:r>
              <a:rPr lang="en-US" altLang="zh-CN" dirty="0"/>
              <a:t>IP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dip</a:t>
            </a:r>
            <a:r>
              <a:rPr lang="zh-CN" altLang="zh-CN" dirty="0"/>
              <a:t>（目的</a:t>
            </a:r>
            <a:r>
              <a:rPr lang="en-US" altLang="zh-CN" dirty="0"/>
              <a:t>IP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proto</a:t>
            </a:r>
            <a:r>
              <a:rPr lang="zh-CN" altLang="zh-CN" dirty="0"/>
              <a:t>（协议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dport</a:t>
            </a:r>
            <a:r>
              <a:rPr lang="zh-CN" altLang="zh-CN" dirty="0"/>
              <a:t>（目的端口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uplen</a:t>
            </a:r>
            <a:r>
              <a:rPr lang="zh-CN" altLang="zh-CN" dirty="0"/>
              <a:t>（上行字节数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en-US" altLang="zh-CN" dirty="0" err="1" smtClean="0"/>
              <a:t>downlen</a:t>
            </a:r>
            <a:r>
              <a:rPr lang="zh-CN" altLang="zh-CN" dirty="0"/>
              <a:t>（下行字节数）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题目要求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zh-CN" altLang="zh-CN" dirty="0" smtClean="0"/>
              <a:t>找出</a:t>
            </a:r>
            <a:r>
              <a:rPr lang="zh-CN" altLang="en-US" dirty="0" smtClean="0"/>
              <a:t>该</a:t>
            </a:r>
            <a:r>
              <a:rPr lang="zh-CN" altLang="zh-CN" dirty="0" smtClean="0"/>
              <a:t>公司</a:t>
            </a:r>
            <a:r>
              <a:rPr lang="zh-CN" altLang="zh-CN" dirty="0"/>
              <a:t>内部网络中的客户端与服务器，并给出该公司网络的体系结构拓扑图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zh-CN" altLang="zh-CN" dirty="0" smtClean="0"/>
              <a:t>对</a:t>
            </a:r>
            <a:r>
              <a:rPr lang="zh-CN" altLang="en-US" dirty="0" smtClean="0"/>
              <a:t>该</a:t>
            </a:r>
            <a:r>
              <a:rPr lang="zh-CN" altLang="zh-CN" dirty="0" smtClean="0"/>
              <a:t>公司</a:t>
            </a:r>
            <a:r>
              <a:rPr lang="zh-CN" altLang="zh-CN" dirty="0"/>
              <a:t>内部网络中的服务器进行分类，分类标准不限，比如按照功能、按时间特点、按行为特点、按流量特点等等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zh-CN" altLang="zh-CN" dirty="0" smtClean="0"/>
              <a:t>说明</a:t>
            </a:r>
            <a:r>
              <a:rPr lang="zh-CN" altLang="en-US" dirty="0" smtClean="0"/>
              <a:t>该</a:t>
            </a:r>
            <a:r>
              <a:rPr lang="zh-CN" altLang="zh-CN" dirty="0" smtClean="0"/>
              <a:t>公司</a:t>
            </a:r>
            <a:r>
              <a:rPr lang="zh-CN" altLang="zh-CN" dirty="0"/>
              <a:t>内部网络的“客户端</a:t>
            </a:r>
            <a:r>
              <a:rPr lang="en-US" altLang="zh-CN" dirty="0"/>
              <a:t>-</a:t>
            </a:r>
            <a:r>
              <a:rPr lang="zh-CN" altLang="zh-CN" dirty="0"/>
              <a:t>服务器”，“客户端</a:t>
            </a:r>
            <a:r>
              <a:rPr lang="en-US" altLang="zh-CN" dirty="0"/>
              <a:t>-</a:t>
            </a:r>
            <a:r>
              <a:rPr lang="zh-CN" altLang="zh-CN" dirty="0"/>
              <a:t>客户端”，“服务器</a:t>
            </a:r>
            <a:r>
              <a:rPr lang="en-US" altLang="zh-CN" dirty="0"/>
              <a:t>-</a:t>
            </a:r>
            <a:r>
              <a:rPr lang="zh-CN" altLang="zh-CN" dirty="0"/>
              <a:t>服务器”之间的常规通信模式。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54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分析案例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寻找服务器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力引导图</a:t>
            </a:r>
            <a:r>
              <a:rPr lang="en-US" altLang="zh-CN" baseline="30000" dirty="0" smtClean="0"/>
              <a:t>[1]</a:t>
            </a:r>
            <a:endParaRPr lang="en-US" altLang="zh-CN" dirty="0" smtClean="0"/>
          </a:p>
          <a:p>
            <a:r>
              <a:rPr lang="zh-CN" altLang="en-US" dirty="0" smtClean="0"/>
              <a:t>基本原理：按照特定需求给结点赋予</a:t>
            </a:r>
            <a:r>
              <a:rPr lang="en-US" altLang="zh-CN" dirty="0" smtClean="0"/>
              <a:t>force</a:t>
            </a:r>
            <a:r>
              <a:rPr lang="zh-CN" altLang="en-US" dirty="0" smtClean="0"/>
              <a:t>，使结点在</a:t>
            </a:r>
            <a:r>
              <a:rPr lang="en-US" altLang="zh-CN" dirty="0" smtClean="0"/>
              <a:t>force</a:t>
            </a:r>
            <a:r>
              <a:rPr lang="zh-CN" altLang="en-US" dirty="0" smtClean="0"/>
              <a:t>的作用下实现符合预期目标的布局。</a:t>
            </a:r>
            <a:endParaRPr lang="en-US" altLang="zh-CN" dirty="0" smtClean="0"/>
          </a:p>
          <a:p>
            <a:r>
              <a:rPr lang="zh-CN" altLang="en-US" dirty="0" smtClean="0"/>
              <a:t>优点：质量好、灵活、简单、可交互。</a:t>
            </a:r>
            <a:endParaRPr lang="en-US" altLang="zh-CN" dirty="0" smtClean="0"/>
          </a:p>
          <a:p>
            <a:r>
              <a:rPr lang="zh-CN" altLang="en-US" dirty="0" smtClean="0"/>
              <a:t>缺点：计算复杂度高、局部效果不好。</a:t>
            </a:r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2625" y="2827365"/>
            <a:ext cx="3565525" cy="29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 smtClean="0"/>
              <a:t>大作业选题一：网络数据分析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 smtClean="0"/>
              <a:t>大作业选题二：</a:t>
            </a:r>
            <a:r>
              <a:rPr lang="en-US" altLang="zh-CN" dirty="0"/>
              <a:t> ChinaVis2015</a:t>
            </a:r>
            <a:r>
              <a:rPr lang="zh-CN" altLang="en-US" dirty="0"/>
              <a:t>可视分析</a:t>
            </a:r>
            <a:r>
              <a:rPr lang="zh-CN" altLang="en-US" dirty="0" smtClean="0"/>
              <a:t>挑战赛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 smtClean="0"/>
              <a:t>评分</a:t>
            </a:r>
            <a:r>
              <a:rPr lang="zh-CN" altLang="en-US" dirty="0"/>
              <a:t>标准</a:t>
            </a: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进度</a:t>
            </a:r>
            <a:r>
              <a:rPr lang="zh-CN" altLang="en-US" dirty="0" smtClean="0"/>
              <a:t>安排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/>
            </a:pPr>
            <a:r>
              <a:rPr lang="en-US" altLang="zh-CN" dirty="0" smtClean="0"/>
              <a:t>D3.js</a:t>
            </a:r>
            <a:r>
              <a:rPr lang="zh-CN" altLang="en-US" dirty="0" smtClean="0"/>
              <a:t>介绍</a:t>
            </a: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参考资料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9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分析案例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服务器分类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热力图</a:t>
            </a:r>
            <a:r>
              <a:rPr lang="en-US" altLang="zh-CN" baseline="30000" dirty="0" smtClean="0"/>
              <a:t>[3]</a:t>
            </a:r>
            <a:endParaRPr lang="en-US" altLang="zh-CN" dirty="0" smtClean="0"/>
          </a:p>
          <a:p>
            <a:r>
              <a:rPr lang="zh-CN" altLang="en-US" dirty="0" smtClean="0"/>
              <a:t>基本原理：用矩阵的形式进行布局，通过颜色映射展示数据的属性。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2625" y="3172151"/>
            <a:ext cx="3565525" cy="22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分析案例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通讯模式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平行坐标</a:t>
            </a:r>
            <a:r>
              <a:rPr lang="en-US" altLang="zh-CN" baseline="30000" dirty="0" smtClean="0"/>
              <a:t>[4]</a:t>
            </a:r>
            <a:endParaRPr lang="en-US" altLang="zh-CN" dirty="0" smtClean="0"/>
          </a:p>
          <a:p>
            <a:r>
              <a:rPr lang="zh-CN" altLang="en-US" dirty="0" smtClean="0"/>
              <a:t>基本原理：用一组平行的坐标轴来展示高维数据的不同属性。</a:t>
            </a:r>
            <a:endParaRPr lang="en-US" altLang="zh-CN" dirty="0" smtClean="0"/>
          </a:p>
          <a:p>
            <a:r>
              <a:rPr lang="zh-CN" altLang="en-US" dirty="0"/>
              <a:t>局限性</a:t>
            </a:r>
            <a:r>
              <a:rPr lang="zh-CN" altLang="en-US" dirty="0" smtClean="0"/>
              <a:t>：数据展示的效果依赖于属性的排列。</a:t>
            </a:r>
            <a:endParaRPr lang="en-US" altLang="zh-CN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2625" y="3197432"/>
            <a:ext cx="3565525" cy="21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</a:t>
            </a:r>
            <a:r>
              <a:rPr lang="en-US" altLang="zh-CN" dirty="0" smtClean="0"/>
              <a:t>. </a:t>
            </a:r>
            <a:r>
              <a:rPr lang="zh-CN" altLang="en-US" dirty="0" smtClean="0"/>
              <a:t>评分标准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097" y="2286000"/>
            <a:ext cx="3299848" cy="4023360"/>
          </a:xfrm>
        </p:spPr>
        <p:txBody>
          <a:bodyPr/>
          <a:lstStyle/>
          <a:p>
            <a:pPr marL="470916" lvl="1" indent="-342900">
              <a:buFont typeface="+mj-lt"/>
              <a:buAutoNum type="arabicPeriod"/>
            </a:pPr>
            <a:r>
              <a:rPr lang="zh-CN" altLang="en-US" sz="2000" b="1" dirty="0"/>
              <a:t>必做</a:t>
            </a:r>
            <a:r>
              <a:rPr lang="zh-CN" altLang="en-US" sz="2000" b="1" dirty="0" smtClean="0"/>
              <a:t>要求 </a:t>
            </a:r>
            <a:r>
              <a:rPr lang="zh-CN" altLang="en-US" sz="2000" b="1" dirty="0" smtClean="0"/>
              <a:t>共</a:t>
            </a:r>
            <a:r>
              <a:rPr lang="en-US" altLang="zh-CN" sz="2000" b="1" smtClean="0"/>
              <a:t>15</a:t>
            </a:r>
            <a:r>
              <a:rPr lang="zh-CN" altLang="en-US" sz="2000" b="1" smtClean="0"/>
              <a:t>分</a:t>
            </a:r>
            <a:endParaRPr lang="en-US" altLang="zh-CN" sz="2000" b="1" dirty="0" smtClean="0"/>
          </a:p>
          <a:p>
            <a:pPr lvl="2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文档：每个任务不超过 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页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网页或可执行程序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zh-CN" sz="1600" dirty="0" smtClean="0"/>
          </a:p>
          <a:p>
            <a:pPr marL="470916" lvl="1" indent="-342900">
              <a:buFont typeface="+mj-lt"/>
              <a:buAutoNum type="arabicPeriod"/>
            </a:pPr>
            <a:r>
              <a:rPr lang="zh-CN" altLang="en-US" sz="2000" b="1" dirty="0"/>
              <a:t>选做</a:t>
            </a:r>
            <a:r>
              <a:rPr lang="zh-CN" altLang="en-US" sz="2000" b="1" dirty="0" smtClean="0"/>
              <a:t>要求 </a:t>
            </a:r>
            <a:r>
              <a:rPr lang="zh-CN" altLang="en-US" sz="2000" b="1" dirty="0"/>
              <a:t>最</a:t>
            </a:r>
            <a:r>
              <a:rPr lang="zh-CN" altLang="en-US" sz="2000" b="1" dirty="0" smtClean="0"/>
              <a:t>多加</a:t>
            </a:r>
            <a:r>
              <a:rPr lang="en-US" altLang="zh-CN" sz="2000" b="1" dirty="0" smtClean="0"/>
              <a:t>5</a:t>
            </a:r>
            <a:r>
              <a:rPr lang="zh-CN" altLang="en-US" sz="2000" b="1" dirty="0" smtClean="0"/>
              <a:t>分</a:t>
            </a:r>
            <a:endParaRPr lang="en-US" altLang="zh-CN" sz="2000" b="1" dirty="0" smtClean="0"/>
          </a:p>
          <a:p>
            <a:pPr lvl="2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文档：每个任务不超过 </a:t>
            </a:r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页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网页或可执行程序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70916" lvl="1" indent="-342900">
              <a:buFont typeface="+mj-lt"/>
              <a:buAutoNum type="arabicPeriod"/>
            </a:pPr>
            <a:endParaRPr lang="en-US" altLang="zh-CN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292080" y="2286000"/>
            <a:ext cx="3299848" cy="351926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None/>
            </a:pPr>
            <a:r>
              <a:rPr lang="zh-CN" altLang="en-US" sz="2000" b="1" dirty="0"/>
              <a:t>小作业</a:t>
            </a:r>
            <a:r>
              <a:rPr lang="zh-CN" altLang="en-US" sz="2000" b="1" dirty="0" smtClean="0"/>
              <a:t> 共</a:t>
            </a:r>
            <a:r>
              <a:rPr lang="en-US" altLang="zh-CN" sz="2000" b="1" dirty="0" smtClean="0"/>
              <a:t>20</a:t>
            </a:r>
            <a:r>
              <a:rPr lang="zh-CN" altLang="en-US" sz="2000" b="1" dirty="0" smtClean="0"/>
              <a:t>分</a:t>
            </a:r>
            <a:endParaRPr lang="en-US" altLang="zh-CN" sz="2000" b="1" dirty="0" smtClean="0"/>
          </a:p>
          <a:p>
            <a:pPr lvl="2"/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次小作业，每次作业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分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++</a:t>
            </a:r>
          </a:p>
          <a:p>
            <a:pPr lvl="2"/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网络学堂提交源代码和</a:t>
            </a:r>
            <a:r>
              <a:rPr lang="zh-CN" altLang="en-US" sz="16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可</a:t>
            </a:r>
            <a:r>
              <a:rPr lang="zh-CN" altLang="en-US" sz="16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执行程序。</a:t>
            </a:r>
            <a:endParaRPr lang="en-US" altLang="zh-CN" sz="16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7095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</a:t>
            </a:r>
            <a:r>
              <a:rPr lang="en-US" altLang="zh-CN" dirty="0" smtClean="0"/>
              <a:t>. </a:t>
            </a:r>
            <a:r>
              <a:rPr lang="zh-CN" altLang="en-US" dirty="0" smtClean="0"/>
              <a:t>进度安排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sz="2000" dirty="0" smtClean="0"/>
              <a:t>提交方式：网络学堂（一人提交即可）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提交格式：学号</a:t>
            </a:r>
            <a:r>
              <a:rPr lang="en-US" altLang="zh-CN" sz="2000" dirty="0" smtClean="0"/>
              <a:t>1_</a:t>
            </a:r>
            <a:r>
              <a:rPr lang="zh-CN" altLang="en-US" sz="2000" dirty="0" smtClean="0"/>
              <a:t>姓名</a:t>
            </a:r>
            <a:r>
              <a:rPr lang="en-US" altLang="zh-CN" sz="2000" dirty="0" smtClean="0"/>
              <a:t>1_</a:t>
            </a:r>
            <a:r>
              <a:rPr lang="zh-CN" altLang="en-US" sz="2000" dirty="0" smtClean="0"/>
              <a:t>学号</a:t>
            </a:r>
            <a:r>
              <a:rPr lang="en-US" altLang="zh-CN" sz="2000" dirty="0" smtClean="0"/>
              <a:t>2_</a:t>
            </a:r>
            <a:r>
              <a:rPr lang="zh-CN" altLang="en-US" sz="2000" dirty="0" smtClean="0"/>
              <a:t>姓名</a:t>
            </a:r>
            <a:r>
              <a:rPr lang="en-US" altLang="zh-CN" sz="2000" dirty="0" smtClean="0"/>
              <a:t>2.zip</a:t>
            </a:r>
            <a:r>
              <a:rPr lang="zh-CN" altLang="en-US" sz="2000" dirty="0" smtClean="0"/>
              <a:t>（抄袭一律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分）</a:t>
            </a:r>
            <a:endParaRPr lang="en-US" altLang="zh-CN" sz="2000" dirty="0" smtClean="0"/>
          </a:p>
          <a:p>
            <a:pPr lvl="2"/>
            <a:r>
              <a:rPr lang="en-US" altLang="zh-CN" sz="1600" dirty="0" err="1" smtClean="0"/>
              <a:t>src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：源码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bin</a:t>
            </a:r>
            <a:r>
              <a:rPr lang="zh-CN" altLang="en-US" sz="1600" dirty="0" smtClean="0"/>
              <a:t>：网页或可执行程序（含库文件，</a:t>
            </a:r>
            <a:r>
              <a:rPr lang="en-US" altLang="zh-CN" sz="1600" dirty="0" smtClean="0"/>
              <a:t>Windows/Mac OS X/Linux</a:t>
            </a:r>
            <a:r>
              <a:rPr lang="zh-CN" altLang="en-US" sz="1600" dirty="0" smtClean="0"/>
              <a:t>均可）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doc</a:t>
            </a:r>
            <a:r>
              <a:rPr lang="zh-CN" altLang="en-US" sz="1600" dirty="0" smtClean="0"/>
              <a:t>：文档（</a:t>
            </a:r>
            <a:r>
              <a:rPr lang="en-US" altLang="zh-CN" sz="1600" dirty="0" smtClean="0"/>
              <a:t>pdf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endParaRPr lang="zh-CN" altLang="en-US" dirty="0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607601"/>
              </p:ext>
            </p:extLst>
          </p:nvPr>
        </p:nvGraphicFramePr>
        <p:xfrm>
          <a:off x="1115616" y="4077072"/>
          <a:ext cx="6480720" cy="1112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68152"/>
                <a:gridCol w="51125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第</a:t>
                      </a:r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中期检查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第</a:t>
                      </a:r>
                      <a:r>
                        <a:rPr lang="en-US" altLang="zh-CN" dirty="0" smtClean="0"/>
                        <a:t>16</a:t>
                      </a:r>
                      <a:r>
                        <a:rPr lang="zh-CN" altLang="en-US" dirty="0" smtClean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提交大作业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2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</a:t>
            </a:r>
            <a:r>
              <a:rPr lang="en-US" altLang="zh-CN" dirty="0" smtClean="0"/>
              <a:t>.D3.js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0366" y="1997928"/>
            <a:ext cx="7290055" cy="4023360"/>
          </a:xfrm>
        </p:spPr>
        <p:txBody>
          <a:bodyPr/>
          <a:lstStyle/>
          <a:p>
            <a:r>
              <a:rPr lang="en-US" altLang="zh-CN" b="1" dirty="0" smtClean="0"/>
              <a:t>Data-Driven Documents</a:t>
            </a:r>
          </a:p>
          <a:p>
            <a:pPr lvl="1"/>
            <a:r>
              <a:rPr lang="zh-CN" altLang="en-US" sz="2000" dirty="0" smtClean="0"/>
              <a:t>用</a:t>
            </a:r>
            <a:r>
              <a:rPr lang="zh-CN" altLang="en-US" sz="2000" dirty="0"/>
              <a:t>动态图形显示数据的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库，一个数据可视化的工具</a:t>
            </a:r>
            <a:endParaRPr lang="en-US" altLang="zh-CN" sz="2000" dirty="0" smtClean="0"/>
          </a:p>
          <a:p>
            <a:pPr lvl="1"/>
            <a:r>
              <a:rPr lang="en-US" altLang="zh-CN" sz="2000" dirty="0" smtClean="0">
                <a:hlinkClick r:id="rId3"/>
              </a:rPr>
              <a:t>http</a:t>
            </a:r>
            <a:r>
              <a:rPr lang="en-US" altLang="zh-CN" sz="2000" dirty="0">
                <a:hlinkClick r:id="rId3"/>
              </a:rPr>
              <a:t>://d3js.org</a:t>
            </a:r>
            <a:r>
              <a:rPr lang="en-US" altLang="zh-CN" sz="2000" dirty="0" smtClean="0">
                <a:hlinkClick r:id="rId3"/>
              </a:rPr>
              <a:t>/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动画，交互</a:t>
            </a:r>
            <a:endParaRPr lang="en-US" altLang="zh-CN" sz="2000" dirty="0" smtClean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283968" y="819076"/>
            <a:ext cx="4318438" cy="12984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2000" dirty="0"/>
              <a:t>使用过</a:t>
            </a:r>
            <a:r>
              <a:rPr lang="en-US" altLang="zh-CN" sz="2000" dirty="0" smtClean="0"/>
              <a:t>JavaScript + HTML + CSS </a:t>
            </a:r>
            <a:r>
              <a:rPr lang="zh-CN" altLang="en-US" sz="2000" dirty="0" smtClean="0"/>
              <a:t>？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D3.js </a:t>
            </a:r>
            <a:r>
              <a:rPr lang="zh-CN" altLang="en-US" sz="2000" dirty="0" smtClean="0"/>
              <a:t>？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函数，作用域，闭包 ？</a:t>
            </a:r>
            <a:endParaRPr lang="en-US" altLang="zh-CN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91" y="3933056"/>
            <a:ext cx="3275571" cy="1993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09" y="3755424"/>
            <a:ext cx="2261159" cy="2252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11" y="4043280"/>
            <a:ext cx="2777571" cy="14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9769" y="1844824"/>
                <a:ext cx="7290055" cy="1571624"/>
              </a:xfrm>
            </p:spPr>
            <p:txBody>
              <a:bodyPr/>
              <a:lstStyle/>
              <a:p>
                <a:r>
                  <a:rPr lang="zh-CN" altLang="en-US" b="1" dirty="0" smtClean="0"/>
                  <a:t>连通</a:t>
                </a:r>
                <a:r>
                  <a:rPr lang="zh-CN" altLang="en-US" b="1" dirty="0"/>
                  <a:t>分量随阈值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b="1" dirty="0"/>
                  <a:t> 变化</a:t>
                </a:r>
                <a:r>
                  <a:rPr lang="zh-CN" altLang="en-US" b="1" dirty="0" smtClean="0"/>
                  <a:t>情况</a:t>
                </a:r>
                <a:endParaRPr lang="en-US" altLang="zh-CN" b="1" dirty="0" smtClean="0"/>
              </a:p>
              <a:p>
                <a:pPr lvl="2"/>
                <a:r>
                  <a:rPr lang="zh-CN" altLang="en-US" sz="1800" dirty="0" smtClean="0"/>
                  <a:t>对于一条权重为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sz="1800" dirty="0" smtClean="0"/>
                  <a:t>的边</a:t>
                </a:r>
                <a:endParaRPr lang="en-US" altLang="zh-CN" sz="1800" dirty="0"/>
              </a:p>
              <a:p>
                <a:pPr lvl="3"/>
                <a:r>
                  <a:rPr lang="zh-CN" altLang="en-US" sz="1800" dirty="0" smtClean="0"/>
                  <a:t>认为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 时</a:t>
                </a:r>
                <a:r>
                  <a:rPr lang="zh-CN" altLang="en-US" sz="1800" dirty="0" smtClean="0"/>
                  <a:t>，</a:t>
                </a:r>
                <a:r>
                  <a:rPr lang="zh-CN" altLang="en-US" sz="1800" dirty="0"/>
                  <a:t>该条边</a:t>
                </a:r>
                <a:r>
                  <a:rPr lang="zh-CN" altLang="en-US" sz="1800" dirty="0" smtClean="0"/>
                  <a:t>有效</a:t>
                </a:r>
                <a:endParaRPr lang="en-US" altLang="zh-CN" sz="1800" dirty="0"/>
              </a:p>
              <a:p>
                <a:pPr lvl="3"/>
                <a:r>
                  <a:rPr lang="zh-CN" altLang="en-US" sz="1800" dirty="0"/>
                  <a:t>否则</a:t>
                </a:r>
                <a:r>
                  <a:rPr lang="zh-CN" altLang="en-US" sz="1800" dirty="0" smtClean="0"/>
                  <a:t>，</a:t>
                </a:r>
                <a:r>
                  <a:rPr lang="zh-CN" altLang="en-US" sz="1800" dirty="0"/>
                  <a:t>该条边</a:t>
                </a:r>
                <a:r>
                  <a:rPr lang="zh-CN" altLang="en-US" sz="1800" dirty="0" smtClean="0"/>
                  <a:t>无效</a:t>
                </a:r>
                <a:r>
                  <a:rPr lang="zh-CN" altLang="en-US" sz="1800" dirty="0"/>
                  <a:t>，即删除该条</a:t>
                </a:r>
                <a:r>
                  <a:rPr lang="zh-CN" altLang="en-US" sz="1800" dirty="0" smtClean="0"/>
                  <a:t>边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769" y="1844824"/>
                <a:ext cx="7290055" cy="1571624"/>
              </a:xfrm>
              <a:blipFill rotWithShape="0">
                <a:blip r:embed="rId3"/>
                <a:stretch>
                  <a:fillRect l="-251" t="-3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135820"/>
            <a:ext cx="3271441" cy="31366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3206264"/>
            <a:ext cx="3363349" cy="3066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47664" y="6272449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6272449"/>
                <a:ext cx="194421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364088" y="6272449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6272449"/>
                <a:ext cx="194421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7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/>
              <a:t>介绍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  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.08167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  .01492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  .02782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  .04253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  .12702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  .02288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  .02015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  .06094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  .06966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  .00153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  .00772</a:t>
            </a:r>
            <a:b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  .04025</a:t>
            </a:r>
            <a:endParaRPr lang="zh-CN" altLang="zh-CN" sz="2400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endParaRPr lang="zh-CN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60129" y="2967038"/>
            <a:ext cx="3030517" cy="33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43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769" y="1844824"/>
            <a:ext cx="7290055" cy="432048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100" dirty="0" smtClean="0"/>
              <a:t>基本使用方法</a:t>
            </a:r>
            <a:endParaRPr lang="en-US" altLang="zh-CN" sz="2100" dirty="0" smtClean="0"/>
          </a:p>
          <a:p>
            <a:r>
              <a:rPr lang="en-US" altLang="zh-CN" sz="2100" dirty="0" smtClean="0"/>
              <a:t>data</a:t>
            </a:r>
            <a:r>
              <a:rPr lang="en-US" altLang="zh-CN" sz="2100" dirty="0"/>
              <a:t>	</a:t>
            </a:r>
            <a:r>
              <a:rPr lang="en-US" altLang="zh-CN" sz="2100" dirty="0" smtClean="0"/>
              <a:t>		</a:t>
            </a:r>
            <a:r>
              <a:rPr lang="zh-CN" altLang="en-US" sz="2100" dirty="0" smtClean="0"/>
              <a:t>绑定</a:t>
            </a:r>
            <a:r>
              <a:rPr lang="zh-CN" altLang="en-US" sz="2100" dirty="0"/>
              <a:t>数据</a:t>
            </a:r>
            <a:endParaRPr lang="en-US" altLang="zh-CN" sz="2100" dirty="0"/>
          </a:p>
          <a:p>
            <a:r>
              <a:rPr lang="en-US" altLang="zh-CN" sz="2100" dirty="0" smtClean="0"/>
              <a:t>enter/exit		</a:t>
            </a:r>
            <a:r>
              <a:rPr lang="zh-CN" altLang="en-US" sz="2100" dirty="0" smtClean="0"/>
              <a:t>数据增加</a:t>
            </a:r>
            <a:r>
              <a:rPr lang="en-US" altLang="zh-CN" sz="2100" dirty="0" smtClean="0"/>
              <a:t>/</a:t>
            </a:r>
            <a:r>
              <a:rPr lang="zh-CN" altLang="en-US" sz="2100" dirty="0" smtClean="0"/>
              <a:t>减少</a:t>
            </a:r>
            <a:endParaRPr lang="en-US" altLang="zh-CN" sz="2100" dirty="0"/>
          </a:p>
          <a:p>
            <a:r>
              <a:rPr lang="en-US" altLang="zh-CN" sz="2100" dirty="0"/>
              <a:t>append/remove	</a:t>
            </a:r>
            <a:r>
              <a:rPr lang="en-US" altLang="zh-CN" sz="2100" dirty="0" smtClean="0"/>
              <a:t>	</a:t>
            </a:r>
            <a:r>
              <a:rPr lang="zh-CN" altLang="en-US" sz="2100" dirty="0" smtClean="0"/>
              <a:t>添加</a:t>
            </a:r>
            <a:r>
              <a:rPr lang="en-US" altLang="zh-CN" sz="2100" dirty="0"/>
              <a:t>/</a:t>
            </a:r>
            <a:r>
              <a:rPr lang="zh-CN" altLang="en-US" sz="2100" dirty="0"/>
              <a:t>删除</a:t>
            </a:r>
            <a:r>
              <a:rPr lang="zh-CN" altLang="en-US" sz="2100" dirty="0" smtClean="0"/>
              <a:t>元素</a:t>
            </a:r>
            <a:endParaRPr lang="en-US" altLang="zh-CN" sz="2100" dirty="0" smtClean="0"/>
          </a:p>
          <a:p>
            <a:r>
              <a:rPr lang="en-US" altLang="zh-CN" sz="2100" dirty="0" err="1" smtClean="0"/>
              <a:t>attr</a:t>
            </a:r>
            <a:r>
              <a:rPr lang="en-US" altLang="zh-CN" sz="2100" dirty="0"/>
              <a:t>	</a:t>
            </a:r>
            <a:r>
              <a:rPr lang="en-US" altLang="zh-CN" sz="2100" dirty="0" smtClean="0"/>
              <a:t>		</a:t>
            </a:r>
            <a:r>
              <a:rPr lang="zh-CN" altLang="en-US" sz="2100" dirty="0" smtClean="0"/>
              <a:t>设置</a:t>
            </a:r>
            <a:r>
              <a:rPr lang="zh-CN" altLang="en-US" sz="2100" dirty="0"/>
              <a:t>属性</a:t>
            </a:r>
            <a:endParaRPr lang="en-US" altLang="zh-CN" sz="2100" dirty="0"/>
          </a:p>
          <a:p>
            <a:r>
              <a:rPr lang="en-US" altLang="zh-CN" sz="2100" dirty="0"/>
              <a:t>style	</a:t>
            </a:r>
            <a:r>
              <a:rPr lang="en-US" altLang="zh-CN" sz="2100" dirty="0" smtClean="0"/>
              <a:t>		</a:t>
            </a:r>
            <a:r>
              <a:rPr lang="zh-CN" altLang="en-US" sz="2100" dirty="0" smtClean="0"/>
              <a:t>设置</a:t>
            </a:r>
            <a:r>
              <a:rPr lang="zh-CN" altLang="en-US" sz="2100" dirty="0"/>
              <a:t>样式</a:t>
            </a:r>
            <a:endParaRPr lang="en-US" altLang="zh-CN" sz="2100" dirty="0"/>
          </a:p>
          <a:p>
            <a:r>
              <a:rPr lang="en-US" altLang="zh-CN" sz="2100" dirty="0"/>
              <a:t>text	</a:t>
            </a:r>
            <a:r>
              <a:rPr lang="en-US" altLang="zh-CN" sz="2100" dirty="0" smtClean="0"/>
              <a:t>		</a:t>
            </a:r>
            <a:r>
              <a:rPr lang="zh-CN" altLang="en-US" sz="2100" dirty="0" smtClean="0"/>
              <a:t>设置</a:t>
            </a:r>
            <a:r>
              <a:rPr lang="zh-CN" altLang="en-US" sz="2100" dirty="0"/>
              <a:t>文本</a:t>
            </a:r>
            <a:r>
              <a:rPr lang="zh-CN" altLang="en-US" sz="2100" dirty="0" smtClean="0"/>
              <a:t>内容</a:t>
            </a:r>
            <a:endParaRPr lang="en-US" altLang="zh-CN" sz="2100" dirty="0" smtClean="0"/>
          </a:p>
          <a:p>
            <a:r>
              <a:rPr lang="en-US" altLang="zh-CN" sz="2100" dirty="0" smtClean="0"/>
              <a:t>select/</a:t>
            </a:r>
            <a:r>
              <a:rPr lang="en-US" altLang="zh-CN" sz="2100" dirty="0" err="1" smtClean="0"/>
              <a:t>selectAll</a:t>
            </a:r>
            <a:r>
              <a:rPr lang="en-US" altLang="zh-CN" sz="2100" dirty="0" smtClean="0"/>
              <a:t>    		</a:t>
            </a:r>
            <a:r>
              <a:rPr lang="zh-CN" altLang="en-US" sz="2100" dirty="0" smtClean="0"/>
              <a:t>选择</a:t>
            </a:r>
            <a:r>
              <a:rPr lang="zh-CN" altLang="en-US" sz="2100" dirty="0"/>
              <a:t>网页元素</a:t>
            </a:r>
            <a:endParaRPr lang="en-US" altLang="zh-CN" sz="2100" dirty="0"/>
          </a:p>
          <a:p>
            <a:r>
              <a:rPr lang="en-US" altLang="zh-CN" sz="2100" dirty="0" err="1" smtClean="0"/>
              <a:t>json</a:t>
            </a:r>
            <a:r>
              <a:rPr lang="en-US" altLang="zh-CN" sz="2100" dirty="0" smtClean="0"/>
              <a:t>/xml</a:t>
            </a:r>
            <a:r>
              <a:rPr lang="en-US" altLang="zh-CN" sz="2100" dirty="0"/>
              <a:t>	</a:t>
            </a:r>
            <a:r>
              <a:rPr lang="en-US" altLang="zh-CN" sz="2100" dirty="0" smtClean="0"/>
              <a:t>		</a:t>
            </a:r>
            <a:r>
              <a:rPr lang="zh-CN" altLang="en-US" sz="2100" dirty="0" smtClean="0"/>
              <a:t>文件</a:t>
            </a:r>
            <a:r>
              <a:rPr lang="zh-CN" altLang="en-US" sz="2100" dirty="0"/>
              <a:t>读取</a:t>
            </a:r>
            <a:endParaRPr lang="en-US" altLang="zh-CN" sz="2100" dirty="0"/>
          </a:p>
          <a:p>
            <a:r>
              <a:rPr lang="en-US" altLang="zh-CN" sz="2100" dirty="0" smtClean="0"/>
              <a:t>transition		</a:t>
            </a:r>
            <a:r>
              <a:rPr lang="zh-CN" altLang="en-US" sz="2100" dirty="0" smtClean="0"/>
              <a:t>转换</a:t>
            </a:r>
            <a:r>
              <a:rPr lang="zh-CN" altLang="en-US" sz="2100" dirty="0"/>
              <a:t>动画，实现动态</a:t>
            </a:r>
            <a:r>
              <a:rPr lang="zh-CN" altLang="en-US" sz="2100" dirty="0" smtClean="0"/>
              <a:t>效果</a:t>
            </a:r>
            <a:endParaRPr lang="zh-CN" altLang="en-US" sz="2100" dirty="0"/>
          </a:p>
          <a:p>
            <a:pPr lvl="2"/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822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83840" y="2753480"/>
            <a:ext cx="7156376" cy="1467608"/>
          </a:xfrm>
        </p:spPr>
        <p:txBody>
          <a:bodyPr/>
          <a:lstStyle/>
          <a:p>
            <a:pPr marL="109728" indent="0"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var</a:t>
            </a:r>
            <a:r>
              <a:rPr lang="en-US" altLang="zh-CN" sz="2000" dirty="0" smtClean="0">
                <a:solidFill>
                  <a:srgbClr val="0070C0"/>
                </a:solidFill>
              </a:rPr>
              <a:t> body = d3.select("body");</a:t>
            </a:r>
          </a:p>
          <a:p>
            <a:pPr marL="109728" indent="0"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var</a:t>
            </a:r>
            <a:r>
              <a:rPr lang="en-US" altLang="zh-CN" sz="2000" dirty="0" smtClean="0">
                <a:solidFill>
                  <a:srgbClr val="0070C0"/>
                </a:solidFill>
              </a:rPr>
              <a:t> div = 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body.append</a:t>
            </a:r>
            <a:r>
              <a:rPr lang="en-US" altLang="zh-CN" sz="2000" dirty="0" smtClean="0">
                <a:solidFill>
                  <a:srgbClr val="0070C0"/>
                </a:solidFill>
              </a:rPr>
              <a:t>("div");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div.html(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Hello, world");</a:t>
            </a:r>
          </a:p>
          <a:p>
            <a:pPr marL="109728" indent="0">
              <a:buNone/>
            </a:pPr>
            <a:endParaRPr lang="en-US" altLang="zh-CN" dirty="0" smtClean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2463" y="1700808"/>
            <a:ext cx="7428656" cy="43856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zh-CN" altLang="en-US" sz="2000" b="1" dirty="0" smtClean="0"/>
              <a:t>操作网页元素</a:t>
            </a:r>
            <a:endParaRPr lang="en-US" altLang="zh-CN" sz="2000" dirty="0" smtClean="0"/>
          </a:p>
          <a:p>
            <a:r>
              <a:rPr lang="en-US" altLang="zh-CN" sz="2000" dirty="0" smtClean="0"/>
              <a:t>D3</a:t>
            </a:r>
            <a:r>
              <a:rPr lang="zh-CN" altLang="en-US" sz="2000" dirty="0"/>
              <a:t>提供了一系列操作网页元素的方法，先选中某个元素（</a:t>
            </a:r>
            <a:r>
              <a:rPr lang="en-US" altLang="zh-CN" sz="2000" dirty="0"/>
              <a:t>select</a:t>
            </a:r>
            <a:r>
              <a:rPr lang="zh-CN" altLang="en-US" sz="2000" dirty="0"/>
              <a:t>方法），然后对其进行某种操作。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select</a:t>
            </a:r>
            <a:r>
              <a:rPr lang="zh-CN" altLang="en-US" sz="2000" dirty="0"/>
              <a:t>方法用于选中一个元素，</a:t>
            </a:r>
            <a:r>
              <a:rPr lang="en-US" altLang="zh-CN" sz="2000" dirty="0" err="1"/>
              <a:t>selectAll</a:t>
            </a:r>
            <a:r>
              <a:rPr lang="zh-CN" altLang="en-US" sz="2000" dirty="0"/>
              <a:t>方法用于选中一组元素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947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2463" y="1700809"/>
            <a:ext cx="7428656" cy="10526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zh-CN" altLang="en-US" sz="2000" b="1" dirty="0" smtClean="0"/>
              <a:t>生成</a:t>
            </a:r>
            <a:r>
              <a:rPr lang="en-US" altLang="zh-CN" sz="2000" dirty="0" smtClean="0"/>
              <a:t>SVG</a:t>
            </a:r>
            <a:r>
              <a:rPr lang="zh-CN" altLang="en-US" sz="2000" b="1" dirty="0" smtClean="0"/>
              <a:t>元素</a:t>
            </a:r>
            <a:endParaRPr lang="en-US" altLang="zh-CN" sz="2000" dirty="0" smtClean="0"/>
          </a:p>
          <a:p>
            <a:r>
              <a:rPr lang="en-US" altLang="zh-CN" sz="2000" dirty="0"/>
              <a:t>D3</a:t>
            </a:r>
            <a:r>
              <a:rPr lang="zh-CN" altLang="en-US" sz="2000" dirty="0"/>
              <a:t>需要通过</a:t>
            </a:r>
            <a:r>
              <a:rPr lang="en-US" altLang="zh-CN" sz="2000" dirty="0" err="1"/>
              <a:t>svg</a:t>
            </a:r>
            <a:r>
              <a:rPr lang="zh-CN" altLang="en-US" sz="2000" dirty="0"/>
              <a:t>才能进行绘图，可以使用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进行动态生成</a:t>
            </a:r>
            <a:r>
              <a:rPr lang="zh-CN" altLang="en-US" sz="2000" dirty="0" smtClean="0"/>
              <a:t>。</a:t>
            </a:r>
            <a:endParaRPr lang="en-US" altLang="zh-CN" sz="20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39416" y="2969504"/>
            <a:ext cx="7156376" cy="1467608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var</a:t>
            </a:r>
            <a:r>
              <a:rPr lang="en-US" altLang="zh-CN" sz="2000" dirty="0" smtClean="0">
                <a:solidFill>
                  <a:srgbClr val="0070C0"/>
                </a:solidFill>
              </a:rPr>
              <a:t> v = d3.select("body")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	</a:t>
            </a:r>
            <a:r>
              <a:rPr lang="en-US" altLang="zh-CN" sz="2000" dirty="0" smtClean="0">
                <a:solidFill>
                  <a:srgbClr val="0070C0"/>
                </a:solidFill>
              </a:rPr>
              <a:t>    .append(</a:t>
            </a:r>
            <a:r>
              <a:rPr lang="en-US" altLang="zh-CN" sz="2000" dirty="0">
                <a:solidFill>
                  <a:srgbClr val="0070C0"/>
                </a:solidFill>
              </a:rPr>
              <a:t>"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svg</a:t>
            </a:r>
            <a:r>
              <a:rPr lang="en-US" altLang="zh-CN" sz="2000" dirty="0" smtClean="0">
                <a:solidFill>
                  <a:srgbClr val="0070C0"/>
                </a:solidFill>
              </a:rPr>
              <a:t>");</a:t>
            </a:r>
          </a:p>
          <a:p>
            <a:pPr marL="109728" indent="0">
              <a:buNone/>
            </a:pPr>
            <a:endParaRPr lang="en-US" altLang="zh-CN" sz="2000" dirty="0" smtClean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v.attr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width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, 900).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attr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height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, 400);</a:t>
            </a:r>
            <a:endParaRPr lang="en-US" altLang="zh-CN" sz="2000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1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en-US" altLang="zh-CN" dirty="0" smtClean="0"/>
              <a:t>.</a:t>
            </a:r>
            <a:r>
              <a:rPr lang="zh-CN" altLang="en-US" dirty="0" smtClean="0"/>
              <a:t>大作业选题一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网络数据可视分析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选题背景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 smtClean="0"/>
              <a:t>题目描述</a:t>
            </a: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具体</a:t>
            </a:r>
            <a:r>
              <a:rPr lang="zh-CN" altLang="en-US" sz="2800" dirty="0" smtClean="0"/>
              <a:t>要求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9567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2463" y="1700809"/>
            <a:ext cx="7428656" cy="10526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zh-CN" altLang="en-US" sz="2000" b="1" dirty="0" smtClean="0"/>
              <a:t>选择对象集</a:t>
            </a:r>
            <a:endParaRPr lang="en-US" altLang="zh-CN" sz="2000" dirty="0" smtClean="0"/>
          </a:p>
          <a:p>
            <a:r>
              <a:rPr lang="en-US" altLang="zh-CN" sz="2000" dirty="0" err="1"/>
              <a:t>selectAll</a:t>
            </a:r>
            <a:r>
              <a:rPr lang="zh-CN" altLang="en-US" sz="2000" dirty="0"/>
              <a:t>方法不仅可以选中现有的网页元素，还可以选择不存在的（将来可能出现）网页元素。</a:t>
            </a:r>
            <a:endParaRPr lang="en-US" altLang="zh-CN" sz="2000" dirty="0"/>
          </a:p>
          <a:p>
            <a:pPr marL="109728" indent="0">
              <a:buNone/>
            </a:pPr>
            <a:endParaRPr lang="en-US" altLang="zh-CN" sz="20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9416" y="2924944"/>
            <a:ext cx="7156376" cy="864096"/>
          </a:xfrm>
        </p:spPr>
        <p:txBody>
          <a:bodyPr/>
          <a:lstStyle/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d3.selectAll(".chart")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.append(</a:t>
            </a:r>
            <a:r>
              <a:rPr lang="en-US" altLang="zh-CN" sz="2000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div");</a:t>
            </a:r>
          </a:p>
        </p:txBody>
      </p:sp>
    </p:spTree>
    <p:extLst>
      <p:ext uri="{BB962C8B-B14F-4D97-AF65-F5344CB8AC3E}">
        <p14:creationId xmlns:p14="http://schemas.microsoft.com/office/powerpoint/2010/main" val="64079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2463" y="1700808"/>
            <a:ext cx="7428656" cy="187220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zh-CN" altLang="en-US" sz="2000" b="1" dirty="0" smtClean="0"/>
              <a:t>绑定数据</a:t>
            </a:r>
            <a:endParaRPr lang="en-US" altLang="zh-CN" sz="2000" dirty="0" smtClean="0"/>
          </a:p>
          <a:p>
            <a:r>
              <a:rPr lang="en-US" altLang="zh-CN" sz="2000" dirty="0"/>
              <a:t>data</a:t>
            </a:r>
            <a:r>
              <a:rPr lang="zh-CN" altLang="en-US" sz="2000" dirty="0"/>
              <a:t>方法用于对选中的结果集进行数据绑定</a:t>
            </a:r>
            <a:endParaRPr lang="en-US" altLang="zh-CN" sz="2000" dirty="0"/>
          </a:p>
          <a:p>
            <a:r>
              <a:rPr lang="zh-CN" altLang="en-US" sz="2000" dirty="0"/>
              <a:t>下面的代码中，</a:t>
            </a:r>
            <a:r>
              <a:rPr lang="en-US" altLang="zh-CN" sz="2000" dirty="0"/>
              <a:t>enter</a:t>
            </a:r>
            <a:r>
              <a:rPr lang="zh-CN" altLang="en-US" sz="2000" dirty="0"/>
              <a:t>方法和</a:t>
            </a:r>
            <a:r>
              <a:rPr lang="en-US" altLang="zh-CN" sz="2000" dirty="0"/>
              <a:t>append</a:t>
            </a:r>
            <a:r>
              <a:rPr lang="zh-CN" altLang="en-US" sz="2000" dirty="0"/>
              <a:t>方法表示由于此时</a:t>
            </a:r>
            <a:r>
              <a:rPr lang="en-US" altLang="zh-CN" sz="2000" dirty="0"/>
              <a:t>div</a:t>
            </a:r>
            <a:r>
              <a:rPr lang="zh-CN" altLang="en-US" sz="2000" dirty="0"/>
              <a:t>元素不存在，必须根据</a:t>
            </a:r>
            <a:r>
              <a:rPr lang="en-US" altLang="zh-CN" sz="2000" dirty="0"/>
              <a:t>data</a:t>
            </a:r>
            <a:r>
              <a:rPr lang="zh-CN" altLang="en-US" sz="2000" dirty="0"/>
              <a:t>的个数将其创建出来</a:t>
            </a:r>
            <a:endParaRPr lang="en-US" altLang="zh-CN" sz="2000" dirty="0"/>
          </a:p>
          <a:p>
            <a:r>
              <a:rPr lang="en-US" altLang="zh-CN" sz="2000" dirty="0"/>
              <a:t>style</a:t>
            </a:r>
            <a:r>
              <a:rPr lang="zh-CN" altLang="en-US" sz="2000" dirty="0"/>
              <a:t>方法和</a:t>
            </a:r>
            <a:r>
              <a:rPr lang="en-US" altLang="zh-CN" sz="2000" dirty="0"/>
              <a:t>text</a:t>
            </a:r>
            <a:r>
              <a:rPr lang="zh-CN" altLang="en-US" sz="2000" dirty="0"/>
              <a:t>方法表示通过函数对网页元素进行参数设置</a:t>
            </a:r>
            <a:endParaRPr lang="en-US" altLang="zh-CN" sz="2000" dirty="0"/>
          </a:p>
          <a:p>
            <a:endParaRPr lang="en-US" altLang="zh-CN" sz="2000" dirty="0"/>
          </a:p>
          <a:p>
            <a:pPr marL="109728" indent="0">
              <a:buNone/>
            </a:pPr>
            <a:endParaRPr lang="en-US" altLang="zh-CN" sz="20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38603" y="3480383"/>
            <a:ext cx="6857733" cy="3363786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var</a:t>
            </a:r>
            <a:r>
              <a:rPr lang="en-US" altLang="zh-CN" sz="2000" dirty="0" smtClean="0">
                <a:solidFill>
                  <a:srgbClr val="0070C0"/>
                </a:solidFill>
              </a:rPr>
              <a:t> data = [4, 8, 15, 16, 23, 42, 12];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d3.select(</a:t>
            </a:r>
            <a:r>
              <a:rPr lang="en-US" altLang="zh-CN" sz="2000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.chart")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.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selectAll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sz="2000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div")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</a:rPr>
              <a:t>.data(data)</a:t>
            </a:r>
            <a:endParaRPr lang="en-US" altLang="zh-CN" dirty="0">
              <a:solidFill>
                <a:srgbClr val="FF0000"/>
              </a:solidFill>
            </a:endParaRP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.enter().append(</a:t>
            </a:r>
            <a:r>
              <a:rPr lang="en-US" altLang="zh-CN" sz="2000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div")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	.style(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width</a:t>
            </a:r>
            <a:r>
              <a:rPr lang="en-US" altLang="zh-CN" dirty="0" smtClean="0">
                <a:solidFill>
                  <a:srgbClr val="0070C0"/>
                </a:solidFill>
              </a:rPr>
              <a:t>", function(d) {return d * 10 + 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err="1" smtClean="0">
                <a:solidFill>
                  <a:srgbClr val="0070C0"/>
                </a:solidFill>
              </a:rPr>
              <a:t>px</a:t>
            </a:r>
            <a:r>
              <a:rPr lang="en-US" altLang="zh-CN" dirty="0" smtClean="0">
                <a:solidFill>
                  <a:srgbClr val="0070C0"/>
                </a:solidFill>
              </a:rPr>
              <a:t>"; }</a:t>
            </a:r>
            <a:r>
              <a:rPr lang="en-US" altLang="zh-CN" sz="2000" dirty="0" smtClean="0">
                <a:solidFill>
                  <a:srgbClr val="0070C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 	.text(function(d) { return d; })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 .</a:t>
            </a:r>
            <a:r>
              <a:rPr lang="en-US" altLang="zh-CN" dirty="0">
                <a:solidFill>
                  <a:srgbClr val="0070C0"/>
                </a:solidFill>
              </a:rPr>
              <a:t>exit().remove();</a:t>
            </a:r>
          </a:p>
          <a:p>
            <a:pPr marL="109728" indent="0">
              <a:buNone/>
            </a:pPr>
            <a:endParaRPr lang="en-US" altLang="zh-C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8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2463" y="1700809"/>
            <a:ext cx="7428656" cy="15121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zh-CN" altLang="en-US" sz="2000" b="1" dirty="0" smtClean="0"/>
              <a:t>操作</a:t>
            </a:r>
            <a:r>
              <a:rPr lang="en-US" altLang="zh-CN" sz="2000" b="1" dirty="0" smtClean="0"/>
              <a:t>SVG</a:t>
            </a:r>
            <a:r>
              <a:rPr lang="zh-CN" altLang="en-US" sz="2000" b="1" dirty="0" smtClean="0"/>
              <a:t>图形</a:t>
            </a:r>
            <a:endParaRPr lang="en-US" altLang="zh-CN" sz="2000" dirty="0" smtClean="0"/>
          </a:p>
          <a:p>
            <a:r>
              <a:rPr lang="zh-CN" altLang="en-US" sz="2000" dirty="0"/>
              <a:t>使用</a:t>
            </a:r>
            <a:r>
              <a:rPr lang="en-US" altLang="zh-CN" sz="2000" dirty="0"/>
              <a:t>SVG</a:t>
            </a:r>
            <a:r>
              <a:rPr lang="zh-CN" altLang="en-US" sz="2000" dirty="0"/>
              <a:t>图形生成条形图，根据每个数据生成一个</a:t>
            </a:r>
            <a:r>
              <a:rPr lang="en-US" altLang="zh-CN" sz="2000" dirty="0"/>
              <a:t>g</a:t>
            </a:r>
            <a:r>
              <a:rPr lang="zh-CN" altLang="en-US" sz="2000" dirty="0"/>
              <a:t>（</a:t>
            </a:r>
            <a:r>
              <a:rPr lang="en-US" altLang="zh-CN" sz="2000" dirty="0"/>
              <a:t>group</a:t>
            </a:r>
            <a:r>
              <a:rPr lang="zh-CN" altLang="en-US" sz="2000" dirty="0"/>
              <a:t>）元素</a:t>
            </a:r>
            <a:endParaRPr lang="en-US" altLang="zh-CN" sz="2000" dirty="0"/>
          </a:p>
          <a:p>
            <a:r>
              <a:rPr lang="zh-CN" altLang="en-US" sz="2000" dirty="0"/>
              <a:t>每个</a:t>
            </a:r>
            <a:r>
              <a:rPr lang="en-US" altLang="zh-CN" sz="2000" dirty="0"/>
              <a:t>g</a:t>
            </a:r>
            <a:r>
              <a:rPr lang="zh-CN" altLang="en-US" sz="2000" dirty="0"/>
              <a:t>元素内部生成一个</a:t>
            </a:r>
            <a:r>
              <a:rPr lang="en-US" altLang="zh-CN" sz="2000" dirty="0" err="1"/>
              <a:t>rect</a:t>
            </a:r>
            <a:r>
              <a:rPr lang="zh-CN" altLang="en-US" sz="2000" dirty="0" smtClean="0"/>
              <a:t>元素</a:t>
            </a:r>
            <a:endParaRPr lang="en-US" altLang="zh-CN" sz="2000" dirty="0"/>
          </a:p>
          <a:p>
            <a:endParaRPr lang="en-US" altLang="zh-CN" sz="2000" dirty="0"/>
          </a:p>
          <a:p>
            <a:pPr marL="109728" indent="0">
              <a:buNone/>
            </a:pPr>
            <a:endParaRPr lang="en-US" altLang="zh-CN" sz="20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2463" y="3212977"/>
            <a:ext cx="8369990" cy="3363786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altLang="zh-CN" sz="2000" dirty="0" err="1" smtClean="0">
                <a:solidFill>
                  <a:srgbClr val="0070C0"/>
                </a:solidFill>
              </a:rPr>
              <a:t>var</a:t>
            </a:r>
            <a:r>
              <a:rPr lang="en-US" altLang="zh-CN" sz="2000" dirty="0" smtClean="0">
                <a:solidFill>
                  <a:srgbClr val="0070C0"/>
                </a:solidFill>
              </a:rPr>
              <a:t> x = d3.scale.linear()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   .domain([0, d3.max(data)]).range([0, width]);</a:t>
            </a:r>
          </a:p>
          <a:p>
            <a:pPr marL="109728" indent="0">
              <a:buNone/>
            </a:pPr>
            <a:r>
              <a:rPr lang="en-US" altLang="zh-CN" dirty="0" err="1" smtClean="0">
                <a:solidFill>
                  <a:srgbClr val="0070C0"/>
                </a:solidFill>
              </a:rPr>
              <a:t>var</a:t>
            </a:r>
            <a:r>
              <a:rPr lang="en-US" altLang="zh-CN" dirty="0" smtClean="0">
                <a:solidFill>
                  <a:srgbClr val="0070C0"/>
                </a:solidFill>
              </a:rPr>
              <a:t> bar = </a:t>
            </a:r>
            <a:r>
              <a:rPr lang="en-US" altLang="zh-CN" dirty="0" err="1" smtClean="0">
                <a:solidFill>
                  <a:srgbClr val="0070C0"/>
                </a:solidFill>
              </a:rPr>
              <a:t>chart.selectAll</a:t>
            </a:r>
            <a:r>
              <a:rPr lang="en-US" altLang="zh-CN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smtClean="0">
                <a:solidFill>
                  <a:srgbClr val="0070C0"/>
                </a:solidFill>
              </a:rPr>
              <a:t>g").data(data)</a:t>
            </a:r>
          </a:p>
          <a:p>
            <a:pPr marL="109728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      .enter().append(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g</a:t>
            </a:r>
            <a:r>
              <a:rPr lang="en-US" altLang="zh-CN" dirty="0" smtClean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  .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attr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transform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smtClean="0">
                <a:solidFill>
                  <a:srgbClr val="0070C0"/>
                </a:solidFill>
              </a:rPr>
              <a:t>, function(d, </a:t>
            </a:r>
            <a:r>
              <a:rPr lang="en-US" altLang="zh-CN" dirty="0" err="1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) {return 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smtClean="0">
                <a:solidFill>
                  <a:srgbClr val="0070C0"/>
                </a:solidFill>
              </a:rPr>
              <a:t>translate(0,</a:t>
            </a:r>
            <a:r>
              <a:rPr lang="en-US" altLang="zh-CN" dirty="0">
                <a:solidFill>
                  <a:srgbClr val="0070C0"/>
                </a:solidFill>
              </a:rPr>
              <a:t> "</a:t>
            </a:r>
            <a:r>
              <a:rPr lang="en-US" altLang="zh-CN" dirty="0" smtClean="0">
                <a:solidFill>
                  <a:srgbClr val="0070C0"/>
                </a:solidFill>
              </a:rPr>
              <a:t> + </a:t>
            </a:r>
            <a:r>
              <a:rPr lang="en-US" altLang="zh-CN" dirty="0" err="1" smtClean="0">
                <a:solidFill>
                  <a:srgbClr val="0070C0"/>
                </a:solidFill>
              </a:rPr>
              <a:t>i</a:t>
            </a:r>
            <a:r>
              <a:rPr lang="en-US" altLang="zh-CN" dirty="0" smtClean="0">
                <a:solidFill>
                  <a:srgbClr val="0070C0"/>
                </a:solidFill>
              </a:rPr>
              <a:t> * </a:t>
            </a:r>
            <a:r>
              <a:rPr lang="en-US" altLang="zh-CN" dirty="0" err="1" smtClean="0">
                <a:solidFill>
                  <a:srgbClr val="0070C0"/>
                </a:solidFill>
              </a:rPr>
              <a:t>barHeight</a:t>
            </a:r>
            <a:r>
              <a:rPr lang="en-US" altLang="zh-CN" dirty="0" smtClean="0">
                <a:solidFill>
                  <a:srgbClr val="0070C0"/>
                </a:solidFill>
              </a:rPr>
              <a:t> + ")</a:t>
            </a:r>
            <a:r>
              <a:rPr lang="en-US" altLang="zh-CN" dirty="0">
                <a:solidFill>
                  <a:srgbClr val="0070C0"/>
                </a:solidFill>
              </a:rPr>
              <a:t> "</a:t>
            </a:r>
            <a:r>
              <a:rPr lang="en-US" altLang="zh-CN" dirty="0" smtClean="0">
                <a:solidFill>
                  <a:srgbClr val="0070C0"/>
                </a:solidFill>
              </a:rPr>
              <a:t>}</a:t>
            </a:r>
            <a:r>
              <a:rPr lang="en-US" altLang="zh-CN" sz="2000" dirty="0" smtClean="0">
                <a:solidFill>
                  <a:srgbClr val="0070C0"/>
                </a:solidFill>
              </a:rPr>
              <a:t>);</a:t>
            </a:r>
          </a:p>
          <a:p>
            <a:pPr marL="109728" indent="0">
              <a:buNone/>
            </a:pPr>
            <a:r>
              <a:rPr lang="en-US" altLang="zh-CN" dirty="0" err="1" smtClean="0">
                <a:solidFill>
                  <a:srgbClr val="0070C0"/>
                </a:solidFill>
              </a:rPr>
              <a:t>bar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.append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rect</a:t>
            </a:r>
            <a:r>
              <a:rPr lang="en-US" altLang="zh-CN" sz="2000" dirty="0" smtClean="0">
                <a:solidFill>
                  <a:srgbClr val="0070C0"/>
                </a:solidFill>
              </a:rPr>
              <a:t>")</a:t>
            </a:r>
          </a:p>
          <a:p>
            <a:pPr marL="109728" indent="0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      .</a:t>
            </a:r>
            <a:r>
              <a:rPr lang="en-US" altLang="zh-CN" sz="2000" dirty="0" err="1" smtClean="0">
                <a:solidFill>
                  <a:srgbClr val="0070C0"/>
                </a:solidFill>
              </a:rPr>
              <a:t>attr</a:t>
            </a:r>
            <a:r>
              <a:rPr lang="en-US" altLang="zh-CN" sz="2000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width</a:t>
            </a:r>
            <a:r>
              <a:rPr lang="en-US" altLang="zh-CN" dirty="0" smtClean="0">
                <a:solidFill>
                  <a:srgbClr val="0070C0"/>
                </a:solidFill>
              </a:rPr>
              <a:t>"</a:t>
            </a:r>
            <a:r>
              <a:rPr lang="en-US" altLang="zh-CN" sz="2000" dirty="0" smtClean="0">
                <a:solidFill>
                  <a:srgbClr val="0070C0"/>
                </a:solidFill>
              </a:rPr>
              <a:t>, function(d){return x(d);})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  .</a:t>
            </a:r>
            <a:r>
              <a:rPr lang="en-US" altLang="zh-CN" dirty="0" err="1" smtClean="0">
                <a:solidFill>
                  <a:srgbClr val="0070C0"/>
                </a:solidFill>
              </a:rPr>
              <a:t>attr</a:t>
            </a:r>
            <a:r>
              <a:rPr lang="en-US" altLang="zh-CN" dirty="0" smtClean="0">
                <a:solidFill>
                  <a:srgbClr val="0070C0"/>
                </a:solidFill>
              </a:rPr>
              <a:t>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smtClean="0">
                <a:solidFill>
                  <a:srgbClr val="0070C0"/>
                </a:solidFill>
              </a:rPr>
              <a:t>height", </a:t>
            </a:r>
            <a:r>
              <a:rPr lang="en-US" altLang="zh-CN" dirty="0" err="1" smtClean="0">
                <a:solidFill>
                  <a:srgbClr val="0070C0"/>
                </a:solidFill>
              </a:rPr>
              <a:t>barHeight</a:t>
            </a:r>
            <a:r>
              <a:rPr lang="en-US" altLang="zh-CN" dirty="0" smtClean="0">
                <a:solidFill>
                  <a:srgbClr val="0070C0"/>
                </a:solidFill>
              </a:rPr>
              <a:t>);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109728" indent="0">
              <a:buNone/>
            </a:pPr>
            <a:endParaRPr lang="en-US" altLang="zh-CN" sz="2000" dirty="0" smtClean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605792"/>
            <a:ext cx="41624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D3.js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02463" y="1700809"/>
            <a:ext cx="7428656" cy="8640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zh-CN" altLang="en-US" sz="2000" b="1" dirty="0" smtClean="0"/>
              <a:t>文件读取</a:t>
            </a:r>
            <a:endParaRPr lang="en-US" altLang="zh-CN" sz="2000" dirty="0" smtClean="0"/>
          </a:p>
          <a:p>
            <a:r>
              <a:rPr lang="zh-CN" altLang="en-US" sz="2000" dirty="0"/>
              <a:t>读取外部的</a:t>
            </a:r>
            <a:r>
              <a:rPr lang="en-US" altLang="zh-CN" sz="2000" dirty="0" err="1"/>
              <a:t>json</a:t>
            </a:r>
            <a:r>
              <a:rPr lang="en-US" altLang="zh-CN" sz="2000" dirty="0"/>
              <a:t>/xml</a:t>
            </a:r>
            <a:r>
              <a:rPr lang="zh-CN" altLang="en-US" sz="2000" dirty="0" smtClean="0"/>
              <a:t>文件</a:t>
            </a:r>
            <a:endParaRPr lang="en-US" altLang="zh-CN" sz="2000" dirty="0"/>
          </a:p>
          <a:p>
            <a:endParaRPr lang="en-US" altLang="zh-CN" sz="2000" dirty="0"/>
          </a:p>
          <a:p>
            <a:pPr marL="109728" indent="0">
              <a:buNone/>
            </a:pPr>
            <a:endParaRPr lang="en-US" altLang="zh-CN" sz="20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768096" y="2596983"/>
            <a:ext cx="5337351" cy="3363786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d3.json(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err="1" smtClean="0">
                <a:solidFill>
                  <a:srgbClr val="0070C0"/>
                </a:solidFill>
              </a:rPr>
              <a:t>data.json</a:t>
            </a:r>
            <a:r>
              <a:rPr lang="en-US" altLang="zh-CN" dirty="0" smtClean="0">
                <a:solidFill>
                  <a:srgbClr val="0070C0"/>
                </a:solidFill>
              </a:rPr>
              <a:t>", function(error, graph)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       if (error) {</a:t>
            </a:r>
          </a:p>
          <a:p>
            <a:pPr marL="109728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	</a:t>
            </a:r>
            <a:r>
              <a:rPr lang="en-US" altLang="zh-CN" dirty="0" smtClean="0">
                <a:solidFill>
                  <a:srgbClr val="0070C0"/>
                </a:solidFill>
              </a:rPr>
              <a:t>  console.log(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zh-CN" altLang="en-US" dirty="0" smtClean="0">
                <a:solidFill>
                  <a:srgbClr val="0070C0"/>
                </a:solidFill>
              </a:rPr>
              <a:t>加载</a:t>
            </a:r>
            <a:r>
              <a:rPr lang="en-US" altLang="zh-CN" dirty="0" err="1" smtClean="0">
                <a:solidFill>
                  <a:srgbClr val="0070C0"/>
                </a:solidFill>
              </a:rPr>
              <a:t>json</a:t>
            </a:r>
            <a:r>
              <a:rPr lang="zh-CN" altLang="en-US" dirty="0" smtClean="0">
                <a:solidFill>
                  <a:srgbClr val="0070C0"/>
                </a:solidFill>
              </a:rPr>
              <a:t>文件出错</a:t>
            </a:r>
            <a:r>
              <a:rPr lang="en-US" altLang="zh-CN" dirty="0">
                <a:solidFill>
                  <a:srgbClr val="0070C0"/>
                </a:solidFill>
              </a:rPr>
              <a:t>"</a:t>
            </a:r>
            <a:r>
              <a:rPr lang="en-US" altLang="zh-CN" dirty="0" smtClean="0">
                <a:solidFill>
                  <a:srgbClr val="0070C0"/>
                </a:solidFill>
              </a:rPr>
              <a:t>, error);</a:t>
            </a:r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     }</a:t>
            </a:r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     [</a:t>
            </a:r>
            <a:r>
              <a:rPr lang="zh-CN" altLang="en-US" dirty="0" smtClean="0">
                <a:solidFill>
                  <a:srgbClr val="0070C0"/>
                </a:solidFill>
              </a:rPr>
              <a:t>使用</a:t>
            </a:r>
            <a:r>
              <a:rPr lang="en-US" altLang="zh-CN" dirty="0" smtClean="0">
                <a:solidFill>
                  <a:srgbClr val="0070C0"/>
                </a:solidFill>
              </a:rPr>
              <a:t>graph</a:t>
            </a:r>
            <a:r>
              <a:rPr lang="zh-CN" altLang="en-US" dirty="0" smtClean="0">
                <a:solidFill>
                  <a:srgbClr val="0070C0"/>
                </a:solidFill>
              </a:rPr>
              <a:t>的代码</a:t>
            </a:r>
            <a:r>
              <a:rPr lang="en-US" altLang="zh-CN" dirty="0" smtClean="0">
                <a:solidFill>
                  <a:srgbClr val="0070C0"/>
                </a:solidFill>
              </a:rPr>
              <a:t>]</a:t>
            </a:r>
            <a:endParaRPr lang="en-US" altLang="zh-CN" dirty="0">
              <a:solidFill>
                <a:srgbClr val="0070C0"/>
              </a:solidFill>
            </a:endParaRPr>
          </a:p>
          <a:p>
            <a:pPr marL="109728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});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109728" indent="0">
              <a:buNone/>
            </a:pPr>
            <a:endParaRPr lang="en-US" altLang="zh-CN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3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</a:t>
            </a:r>
            <a:r>
              <a:rPr lang="en-US" altLang="zh-CN" dirty="0" smtClean="0"/>
              <a:t>.</a:t>
            </a:r>
            <a:r>
              <a:rPr lang="zh-CN" altLang="en-US" dirty="0" smtClean="0"/>
              <a:t>参考资料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算法实现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dirty="0"/>
              <a:t>《</a:t>
            </a:r>
            <a:r>
              <a:rPr lang="zh-CN" altLang="en-US" dirty="0"/>
              <a:t>图论与代数结构</a:t>
            </a:r>
            <a:r>
              <a:rPr lang="en-US" altLang="zh-CN" dirty="0"/>
              <a:t>》</a:t>
            </a:r>
          </a:p>
          <a:p>
            <a:pPr lvl="1"/>
            <a:r>
              <a:rPr lang="en-US" altLang="zh-CN" dirty="0"/>
              <a:t>《</a:t>
            </a:r>
            <a:r>
              <a:rPr lang="zh-CN" altLang="en-US" dirty="0"/>
              <a:t>算法导论</a:t>
            </a:r>
            <a:r>
              <a:rPr lang="en-US" altLang="zh-CN" dirty="0"/>
              <a:t>》</a:t>
            </a:r>
          </a:p>
          <a:p>
            <a:pPr lvl="1"/>
            <a:r>
              <a:rPr lang="zh-CN" altLang="en-US" dirty="0"/>
              <a:t>算法的发表论文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587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</a:t>
            </a:r>
            <a:r>
              <a:rPr lang="en-US" altLang="zh-CN" dirty="0"/>
              <a:t>.</a:t>
            </a:r>
            <a:r>
              <a:rPr lang="zh-CN" altLang="en-US" dirty="0"/>
              <a:t>参考资料</a:t>
            </a:r>
            <a:r>
              <a:rPr lang="en-US" altLang="zh-CN" dirty="0"/>
              <a:t>——</a:t>
            </a:r>
            <a:r>
              <a:rPr lang="zh-CN" altLang="en-US" dirty="0"/>
              <a:t>图形编程与可视化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D3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4019928" cy="3341572"/>
          </a:xfrm>
        </p:spPr>
        <p:txBody>
          <a:bodyPr/>
          <a:lstStyle/>
          <a:p>
            <a:pPr lvl="1"/>
            <a:r>
              <a:rPr lang="en-US" altLang="zh-CN" dirty="0"/>
              <a:t>D3</a:t>
            </a:r>
            <a:r>
              <a:rPr lang="zh-CN" altLang="en-US" dirty="0"/>
              <a:t>官</a:t>
            </a:r>
            <a:r>
              <a:rPr lang="zh-CN" altLang="en-US" dirty="0" smtClean="0"/>
              <a:t>网</a:t>
            </a:r>
            <a:r>
              <a:rPr lang="zh-CN" altLang="en-US" dirty="0"/>
              <a:t>：</a:t>
            </a:r>
            <a:r>
              <a:rPr lang="en-US" altLang="zh-CN" dirty="0" smtClean="0"/>
              <a:t>https</a:t>
            </a:r>
            <a:r>
              <a:rPr lang="en-US" altLang="zh-CN" dirty="0"/>
              <a:t>://d3js.org/</a:t>
            </a:r>
          </a:p>
          <a:p>
            <a:pPr lvl="1"/>
            <a:r>
              <a:rPr lang="en-US" altLang="zh-CN" dirty="0"/>
              <a:t>《Getting Started With D3》</a:t>
            </a:r>
          </a:p>
          <a:p>
            <a:pPr lvl="1"/>
            <a:r>
              <a:rPr lang="en-US" altLang="zh-CN" dirty="0"/>
              <a:t>《D3 Tips and Tricks》</a:t>
            </a:r>
          </a:p>
          <a:p>
            <a:pPr lvl="1"/>
            <a:r>
              <a:rPr lang="en-US" altLang="zh-CN" dirty="0"/>
              <a:t>《Data Visualization With </a:t>
            </a:r>
            <a:r>
              <a:rPr lang="en-US" altLang="zh-CN" dirty="0" smtClean="0"/>
              <a:t>D3.js》</a:t>
            </a:r>
            <a:endParaRPr lang="en-US" altLang="zh-CN" dirty="0"/>
          </a:p>
          <a:p>
            <a:pPr lvl="1"/>
            <a:r>
              <a:rPr lang="en-US" altLang="zh-CN" dirty="0"/>
              <a:t>《Data Visualization With D3.js Cookbook》</a:t>
            </a:r>
          </a:p>
          <a:p>
            <a:pPr lvl="1"/>
            <a:r>
              <a:rPr lang="en-US" altLang="zh-CN" dirty="0"/>
              <a:t>《Interactive Data Visualization》</a:t>
            </a:r>
          </a:p>
          <a:p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err="1" smtClean="0"/>
              <a:t>Qt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altLang="zh-CN" dirty="0"/>
              <a:t>《C++ GUI Programming with Qt4》</a:t>
            </a:r>
          </a:p>
          <a:p>
            <a:pPr lvl="1"/>
            <a:r>
              <a:rPr lang="en-US" altLang="zh-CN" dirty="0"/>
              <a:t>《Advanced </a:t>
            </a:r>
            <a:r>
              <a:rPr lang="en-US" altLang="zh-CN" dirty="0" err="1"/>
              <a:t>Qt</a:t>
            </a:r>
            <a:r>
              <a:rPr lang="en-US" altLang="zh-CN" dirty="0"/>
              <a:t> Programming》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640007" y="3885552"/>
            <a:ext cx="3566160" cy="822960"/>
          </a:xfrm>
          <a:prstGeom prst="rect">
            <a:avLst/>
          </a:prstGeom>
        </p:spPr>
        <p:txBody>
          <a:bodyPr vert="horz" lIns="137160" tIns="45720" rIns="13716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2200" b="0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OpenGL</a:t>
            </a:r>
            <a:endParaRPr lang="zh-CN" alt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491990" y="4611110"/>
            <a:ext cx="4163944" cy="148218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smtClean="0"/>
              <a:t>《OpenGL Programming Guide》</a:t>
            </a:r>
          </a:p>
          <a:p>
            <a:pPr lvl="1"/>
            <a:r>
              <a:rPr lang="en-US" altLang="zh-CN" dirty="0" smtClean="0"/>
              <a:t>《OpenGL </a:t>
            </a:r>
            <a:r>
              <a:rPr lang="en-US" altLang="zh-CN" dirty="0" err="1" smtClean="0"/>
              <a:t>SuperBible</a:t>
            </a:r>
            <a:r>
              <a:rPr lang="en-US" altLang="zh-CN" dirty="0" smtClean="0"/>
              <a:t>》</a:t>
            </a:r>
          </a:p>
          <a:p>
            <a:pPr lvl="1"/>
            <a:r>
              <a:rPr lang="en-US" altLang="zh-CN" dirty="0" smtClean="0"/>
              <a:t>《OpenGL Insight》</a:t>
            </a:r>
          </a:p>
          <a:p>
            <a:pPr lvl="1"/>
            <a:r>
              <a:rPr lang="en-US" altLang="zh-CN" dirty="0" smtClean="0"/>
              <a:t>《OpenGL 4.0 Shading Language Cookbook》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0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en.wikipedia.org/wiki/Force-directed_graph_drawing</a:t>
            </a:r>
            <a:endParaRPr lang="en-US" altLang="zh-CN" dirty="0" smtClean="0"/>
          </a:p>
          <a:p>
            <a:r>
              <a:rPr lang="en-US" altLang="zh-CN" dirty="0"/>
              <a:t>[2]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chinavis.org/2015/index_challenge.html</a:t>
            </a:r>
            <a:endParaRPr lang="en-US" altLang="zh-CN" dirty="0" smtClean="0"/>
          </a:p>
          <a:p>
            <a:r>
              <a:rPr lang="en-US" altLang="zh-CN" dirty="0"/>
              <a:t>[3]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en.wikipedia.org/wiki/Heat_map</a:t>
            </a:r>
            <a:endParaRPr lang="en-US" altLang="zh-CN" dirty="0" smtClean="0"/>
          </a:p>
          <a:p>
            <a:r>
              <a:rPr lang="en-US" altLang="zh-CN" dirty="0"/>
              <a:t>[4] https://en.wikipedia.org/wiki/Parallel_coordinates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08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628800"/>
            <a:ext cx="7290055" cy="4023360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/>
              <a:t>谢谢大家！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6917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1 </a:t>
            </a:r>
            <a:r>
              <a:rPr lang="zh-CN" altLang="en-US" dirty="0" smtClean="0"/>
              <a:t>选题背景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Times New Roman" pitchFamily="18" charset="0"/>
                <a:cs typeface="Times New Roman" pitchFamily="18" charset="0"/>
                <a:hlinkClick r:id="rId3"/>
              </a:rPr>
              <a:t>图与网络的分析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应用日趋广泛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城市路网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(Urban Network)</a:t>
            </a:r>
          </a:p>
          <a:p>
            <a:pPr lvl="2"/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社会</a:t>
            </a:r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网络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(Social Network)</a:t>
            </a:r>
          </a:p>
          <a:p>
            <a:pPr lvl="2"/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引文网络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(Citation Network)</a:t>
            </a:r>
          </a:p>
          <a:p>
            <a:pPr lvl="1"/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分析方法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覆盖、匹配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800" dirty="0" smtClean="0">
                <a:latin typeface="Times New Roman" pitchFamily="18" charset="0"/>
                <a:cs typeface="Times New Roman" pitchFamily="18" charset="0"/>
              </a:rPr>
              <a:t>遍历、结构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radial_01bhvntsv7lrcoksgsgs0ossswc8td8r2s3w1cs4kksc4okksgg8t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54" y="3861048"/>
            <a:ext cx="2626231" cy="1966059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004048" y="5877272"/>
            <a:ext cx="214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引文网络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0" name="Picture 6" descr="http://beautifuldata.net/wp-content/uploads/2012/02/BigDataVentures-1024x102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54" y="1217978"/>
            <a:ext cx="2110438" cy="2110438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198189" y="3347700"/>
            <a:ext cx="1606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网络图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题目描述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8096" y="1844824"/>
            <a:ext cx="3875911" cy="4023360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800" b="1" dirty="0" smtClean="0"/>
              <a:t>图的分析</a:t>
            </a:r>
            <a:endParaRPr lang="en-US" altLang="zh-CN" sz="2800" b="1" dirty="0" smtClean="0"/>
          </a:p>
          <a:p>
            <a:pPr marL="470916" lvl="1" indent="-342900">
              <a:buFont typeface="+mj-lt"/>
              <a:buAutoNum type="arabicPeriod"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网络图的构建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图的存储（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Text / JSON / SQL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470916" lvl="1" indent="-342900">
              <a:buFont typeface="+mj-lt"/>
              <a:buAutoNum type="arabicPeriod"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核心算法的实现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提供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API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（参数输入，输出）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  <a:p>
            <a:pPr marL="470916" lvl="1" indent="-342900">
              <a:buFont typeface="+mj-lt"/>
              <a:buAutoNum type="arabicPeriod"/>
            </a:pP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算法可视化</a:t>
            </a:r>
            <a:endParaRPr lang="en-US" altLang="zh-CN" sz="2000" dirty="0"/>
          </a:p>
          <a:p>
            <a:pPr lvl="2"/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交互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(JavaScript/ OpenGL /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QT / C#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182880" lvl="2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zh-CN" altLang="en-US" sz="1800" b="1" dirty="0"/>
              <a:t>必做</a:t>
            </a:r>
            <a:r>
              <a:rPr lang="zh-CN" altLang="en-US" sz="1800" b="1" dirty="0" smtClean="0"/>
              <a:t>要求</a:t>
            </a:r>
            <a:endParaRPr lang="en-US" altLang="zh-CN" sz="1800" b="1" dirty="0"/>
          </a:p>
          <a:p>
            <a:pPr marL="447993" lvl="2" indent="-136525">
              <a:buClr>
                <a:srgbClr val="1CADE4"/>
              </a:buClr>
            </a:pPr>
            <a:r>
              <a:rPr lang="zh-CN" altLang="en-US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核心算法 </a:t>
            </a:r>
            <a:r>
              <a:rPr lang="en-US" altLang="zh-CN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API</a:t>
            </a:r>
          </a:p>
          <a:p>
            <a:pPr marL="182880" lvl="2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zh-CN" altLang="en-US" sz="1800" b="1" dirty="0"/>
              <a:t>选做</a:t>
            </a:r>
            <a:r>
              <a:rPr lang="zh-CN" altLang="en-US" sz="1800" b="1" dirty="0" smtClean="0"/>
              <a:t>要求</a:t>
            </a:r>
            <a:endParaRPr lang="en-US" altLang="zh-CN" sz="1800" b="1" dirty="0"/>
          </a:p>
          <a:p>
            <a:pPr lvl="2">
              <a:buClr>
                <a:srgbClr val="1CADE4"/>
              </a:buClr>
            </a:pPr>
            <a:r>
              <a:rPr lang="zh-CN" altLang="en-US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数据采集</a:t>
            </a:r>
            <a:endParaRPr lang="en-US" altLang="zh-CN" sz="16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Clr>
                <a:srgbClr val="1CADE4"/>
              </a:buClr>
            </a:pPr>
            <a:r>
              <a:rPr lang="zh-CN" altLang="en-US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可视分析（</a:t>
            </a:r>
            <a:r>
              <a:rPr lang="en-US" altLang="zh-CN" sz="16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Focus+Context</a:t>
            </a:r>
            <a:r>
              <a:rPr lang="zh-CN" altLang="en-US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、视图协作）</a:t>
            </a:r>
            <a:endParaRPr lang="en-US" altLang="zh-CN" sz="16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8" descr="http://upload.wikimedia.org/wikipedia/commons/thumb/6/60/Graph_betweenness.svg/240px-Graph_betweenn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52936"/>
            <a:ext cx="259228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794" y="2125990"/>
            <a:ext cx="7290055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 smtClean="0"/>
              <a:t>图的分析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1-3</a:t>
            </a:r>
            <a:r>
              <a:rPr lang="zh-CN" altLang="en-US" sz="2800" b="1" dirty="0" smtClean="0"/>
              <a:t>人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组）</a:t>
            </a:r>
            <a:endParaRPr lang="en-US" altLang="zh-CN" sz="2800" b="1" dirty="0" smtClean="0"/>
          </a:p>
          <a:p>
            <a:pPr lvl="1"/>
            <a:r>
              <a:rPr lang="zh-CN" altLang="en-US" sz="2400" dirty="0" smtClean="0"/>
              <a:t>实现算法（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选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或</a:t>
            </a:r>
            <a:r>
              <a:rPr lang="zh-CN" altLang="en-US" sz="2400" dirty="0" smtClean="0"/>
              <a:t>更多）</a:t>
            </a:r>
            <a:endParaRPr lang="en-US" altLang="zh-CN" sz="24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1800" dirty="0" smtClean="0"/>
              <a:t>根据用户指定计算</a:t>
            </a:r>
            <a:r>
              <a:rPr lang="zh-CN" altLang="en-US" sz="1800" dirty="0" smtClean="0">
                <a:hlinkClick r:id="rId2"/>
              </a:rPr>
              <a:t>最短路径</a:t>
            </a:r>
            <a:endParaRPr lang="en-US" altLang="zh-CN" sz="1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1800" dirty="0" smtClean="0"/>
              <a:t>根据用户指定计算</a:t>
            </a:r>
            <a:r>
              <a:rPr lang="zh-CN" altLang="en-US" sz="1800" dirty="0" smtClean="0">
                <a:hlinkClick r:id="rId3"/>
              </a:rPr>
              <a:t>最小生成树</a:t>
            </a:r>
            <a:endParaRPr lang="en-US" altLang="zh-CN" sz="1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1800" dirty="0" smtClean="0"/>
              <a:t>计算并显示节点的</a:t>
            </a:r>
            <a:r>
              <a:rPr lang="zh-CN" altLang="en-US" sz="1800" dirty="0">
                <a:hlinkClick r:id="rId4"/>
              </a:rPr>
              <a:t>中心度</a:t>
            </a:r>
            <a:r>
              <a:rPr lang="zh-CN" altLang="en-US" sz="1800" dirty="0"/>
              <a:t>（接近中心度、介数中心度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1800" dirty="0" smtClean="0"/>
              <a:t>根据用户指定（边阈值）计算图的</a:t>
            </a:r>
            <a:r>
              <a:rPr lang="zh-CN" altLang="en-US" sz="1800" dirty="0" smtClean="0">
                <a:hlinkClick r:id="rId5"/>
              </a:rPr>
              <a:t>连通分量</a:t>
            </a:r>
            <a:endParaRPr lang="en-US" altLang="zh-CN" sz="1800" dirty="0" smtClean="0"/>
          </a:p>
          <a:p>
            <a:pPr lvl="2"/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 descr="http://acm.nudt.edu.cn/%7Etwcourse/Path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28"/>
          <a:stretch/>
        </p:blipFill>
        <p:spPr bwMode="auto">
          <a:xfrm>
            <a:off x="4716016" y="825656"/>
            <a:ext cx="202145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192196" y="223674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最短路径</a:t>
            </a:r>
            <a:endParaRPr lang="zh-CN" altLang="en-US" dirty="0"/>
          </a:p>
        </p:txBody>
      </p:sp>
      <p:pic>
        <p:nvPicPr>
          <p:cNvPr id="6" name="Picture 8" descr="http://acm.nudt.edu.cn/~twcourse/SpanningTree3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8"/>
          <a:stretch/>
        </p:blipFill>
        <p:spPr bwMode="auto">
          <a:xfrm>
            <a:off x="6876256" y="825656"/>
            <a:ext cx="20193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204912" y="22353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最小生成树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39063" y="619050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紧密</a:t>
            </a:r>
            <a:r>
              <a:rPr lang="zh-CN" altLang="en-US" dirty="0" smtClean="0"/>
              <a:t>中心</a:t>
            </a:r>
            <a:r>
              <a:rPr lang="zh-CN" altLang="en-US" dirty="0"/>
              <a:t>度</a:t>
            </a:r>
          </a:p>
        </p:txBody>
      </p:sp>
      <p:sp>
        <p:nvSpPr>
          <p:cNvPr id="13" name="矩形 12"/>
          <p:cNvSpPr/>
          <p:nvPr/>
        </p:nvSpPr>
        <p:spPr>
          <a:xfrm>
            <a:off x="7197693" y="424051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介数中心</a:t>
            </a:r>
            <a:r>
              <a:rPr lang="zh-CN" altLang="en-US" dirty="0"/>
              <a:t>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992" y="2683231"/>
            <a:ext cx="1530539" cy="1576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121" y="4680006"/>
            <a:ext cx="1524711" cy="15201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04762" y="61905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连通分量</a:t>
            </a:r>
            <a:endParaRPr lang="zh-CN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36819"/>
            <a:ext cx="1589345" cy="156333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0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794" y="2125990"/>
            <a:ext cx="7290055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 smtClean="0"/>
              <a:t>图的分析（节点间的最</a:t>
            </a:r>
            <a:r>
              <a:rPr lang="zh-CN" altLang="en-US" sz="2800" b="1" dirty="0"/>
              <a:t>短路径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pPr lvl="1"/>
            <a:r>
              <a:rPr lang="zh-CN" altLang="en-US" sz="2800" dirty="0" smtClean="0"/>
              <a:t>实现</a:t>
            </a:r>
            <a:r>
              <a:rPr lang="zh-CN" altLang="en-US" sz="2800" dirty="0"/>
              <a:t>要求</a:t>
            </a:r>
            <a:endParaRPr lang="en-US" altLang="zh-CN" sz="2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输入任意两个节点，计算出节点间的最短路径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输出的结果中包括路径（</a:t>
            </a:r>
            <a:r>
              <a:rPr lang="en-US" altLang="zh-CN" sz="2000" dirty="0" smtClean="0"/>
              <a:t>Path 0-1-4</a:t>
            </a:r>
            <a:r>
              <a:rPr lang="zh-CN" altLang="en-US" sz="2000" dirty="0" smtClean="0"/>
              <a:t>）和权值（</a:t>
            </a:r>
            <a:r>
              <a:rPr lang="en-US" altLang="zh-CN" sz="2000" dirty="0" smtClean="0"/>
              <a:t>Weight 2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请在文档中注明所实现的算法</a:t>
            </a:r>
            <a:endParaRPr lang="en-US" altLang="zh-CN" sz="1600" dirty="0" smtClean="0"/>
          </a:p>
          <a:p>
            <a:endParaRPr lang="en-US" altLang="zh-CN" dirty="0" smtClean="0"/>
          </a:p>
        </p:txBody>
      </p:sp>
      <p:pic>
        <p:nvPicPr>
          <p:cNvPr id="4" name="Picture 2" descr="http://acm.nudt.edu.cn/%7Etwcourse/Path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28"/>
          <a:stretch/>
        </p:blipFill>
        <p:spPr bwMode="auto">
          <a:xfrm>
            <a:off x="5962218" y="764704"/>
            <a:ext cx="2786246" cy="194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776372" y="27809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最短路径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794" y="2125990"/>
            <a:ext cx="7290055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 smtClean="0"/>
              <a:t>图的分析（最小生成树）</a:t>
            </a:r>
            <a:endParaRPr lang="en-US" altLang="zh-CN" sz="2800" b="1" dirty="0" smtClean="0"/>
          </a:p>
          <a:p>
            <a:pPr lvl="1"/>
            <a:r>
              <a:rPr lang="zh-CN" altLang="en-US" sz="2800" dirty="0" smtClean="0"/>
              <a:t>实现</a:t>
            </a:r>
            <a:r>
              <a:rPr lang="zh-CN" altLang="en-US" sz="2800" dirty="0"/>
              <a:t>要求</a:t>
            </a:r>
            <a:endParaRPr lang="en-US" altLang="zh-CN" sz="2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/>
              <a:t>给</a:t>
            </a:r>
            <a:r>
              <a:rPr lang="zh-CN" altLang="en-US" sz="2000" dirty="0" smtClean="0"/>
              <a:t>出图中的最小生成树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输出的结果中包括</a:t>
            </a:r>
            <a:r>
              <a:rPr lang="zh-CN" altLang="en-US" sz="2000" dirty="0"/>
              <a:t>最小生成</a:t>
            </a:r>
            <a:r>
              <a:rPr lang="zh-CN" altLang="en-US" sz="2000" dirty="0" smtClean="0"/>
              <a:t>树的结构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请在文档中注明所实现的算法</a:t>
            </a:r>
            <a:endParaRPr lang="en-US" altLang="zh-CN" sz="1600" dirty="0" smtClean="0"/>
          </a:p>
          <a:p>
            <a:endParaRPr lang="en-US" altLang="zh-CN" dirty="0" smtClean="0"/>
          </a:p>
        </p:txBody>
      </p:sp>
      <p:pic>
        <p:nvPicPr>
          <p:cNvPr id="6" name="Picture 8" descr="http://acm.nudt.edu.cn/~twcourse/SpanningTree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78"/>
          <a:stretch/>
        </p:blipFill>
        <p:spPr bwMode="auto">
          <a:xfrm>
            <a:off x="5940152" y="771004"/>
            <a:ext cx="2784923" cy="194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663199" y="275635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最小生成树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1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具体要求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794" y="2125990"/>
            <a:ext cx="7290055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b="1" dirty="0" smtClean="0"/>
              <a:t>图的分析（节点间的中心度）</a:t>
            </a:r>
            <a:endParaRPr lang="en-US" altLang="zh-CN" sz="2800" b="1" dirty="0" smtClean="0"/>
          </a:p>
          <a:p>
            <a:pPr lvl="1"/>
            <a:r>
              <a:rPr lang="zh-CN" altLang="en-US" sz="2800" dirty="0" smtClean="0"/>
              <a:t>中心度</a:t>
            </a:r>
            <a:endParaRPr lang="en-US" altLang="zh-CN" sz="2800" dirty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介数中心度（</a:t>
            </a:r>
            <a:r>
              <a:rPr lang="en-US" altLang="zh-CN" sz="2000" dirty="0" err="1" smtClean="0"/>
              <a:t>Betweenness</a:t>
            </a:r>
            <a:r>
              <a:rPr lang="en-US" altLang="zh-CN" sz="2000" dirty="0" smtClean="0"/>
              <a:t> Centrality</a:t>
            </a:r>
            <a:r>
              <a:rPr lang="zh-CN" altLang="en-US" sz="2000" dirty="0" smtClean="0"/>
              <a:t>）用来衡量某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个节点出现在其他节点对间最短路径上的次数；节点位置越关键，则该指数越大</a:t>
            </a:r>
            <a:endParaRPr lang="en-US" altLang="zh-CN" sz="2000" dirty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紧密中心</a:t>
            </a:r>
            <a:r>
              <a:rPr lang="zh-CN" altLang="en-US" sz="2000" dirty="0"/>
              <a:t>度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Closeness </a:t>
            </a:r>
            <a:r>
              <a:rPr lang="en-US" altLang="zh-CN" sz="2000" dirty="0"/>
              <a:t>Centrality</a:t>
            </a:r>
            <a:r>
              <a:rPr lang="zh-CN" altLang="en-US" sz="2000" dirty="0" smtClean="0"/>
              <a:t>）用来衡量某一个节点，和其它所有节点间最短路径距离之和；节点越中心，则该指数越小</a:t>
            </a:r>
            <a:endParaRPr lang="en-US" altLang="zh-CN" sz="2000" dirty="0"/>
          </a:p>
          <a:p>
            <a:pPr marL="128016" lvl="1" indent="0">
              <a:buNone/>
            </a:pPr>
            <a:r>
              <a:rPr lang="zh-CN" altLang="en-US" sz="2800" dirty="0" smtClean="0"/>
              <a:t>实现要求</a:t>
            </a:r>
            <a:endParaRPr lang="en-US" altLang="zh-CN" sz="28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计算图中所有节点的介数中心度和紧密中心度</a:t>
            </a:r>
            <a:endParaRPr lang="en-US" altLang="zh-CN" sz="2000" dirty="0" smtClean="0"/>
          </a:p>
          <a:p>
            <a:pPr marL="539496" lvl="2" indent="-228600">
              <a:buFont typeface="+mj-lt"/>
              <a:buAutoNum type="arabicPeriod"/>
            </a:pPr>
            <a:r>
              <a:rPr lang="zh-CN" altLang="en-US" sz="2000" dirty="0" smtClean="0"/>
              <a:t>请在文档中注明所实现的算法</a:t>
            </a:r>
            <a:endParaRPr lang="en-US" altLang="zh-CN" sz="1600" dirty="0" smtClean="0"/>
          </a:p>
          <a:p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7308304" y="21955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紧密</a:t>
            </a:r>
            <a:r>
              <a:rPr lang="zh-CN" altLang="en-US" dirty="0" smtClean="0"/>
              <a:t>中心</a:t>
            </a:r>
            <a:r>
              <a:rPr lang="zh-CN" altLang="en-US" dirty="0"/>
              <a:t>度</a:t>
            </a:r>
          </a:p>
        </p:txBody>
      </p:sp>
      <p:sp>
        <p:nvSpPr>
          <p:cNvPr id="11" name="矩形 10"/>
          <p:cNvSpPr/>
          <p:nvPr/>
        </p:nvSpPr>
        <p:spPr>
          <a:xfrm>
            <a:off x="5377193" y="220486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介数中心</a:t>
            </a:r>
            <a:r>
              <a:rPr lang="zh-CN" altLang="en-US" dirty="0"/>
              <a:t>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40" y="243261"/>
            <a:ext cx="1907334" cy="19647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534" y="265210"/>
            <a:ext cx="1866368" cy="18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6855</TotalTime>
  <Words>2023</Words>
  <Application>Microsoft Office PowerPoint</Application>
  <PresentationFormat>On-screen Show (4:3)</PresentationFormat>
  <Paragraphs>356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华文仿宋</vt:lpstr>
      <vt:lpstr>宋体</vt:lpstr>
      <vt:lpstr>Arial</vt:lpstr>
      <vt:lpstr>Calibri</vt:lpstr>
      <vt:lpstr>Cambria Math</vt:lpstr>
      <vt:lpstr>Georgia</vt:lpstr>
      <vt:lpstr>Times New Roman</vt:lpstr>
      <vt:lpstr>Tw Cen MT</vt:lpstr>
      <vt:lpstr>Tw Cen MT Condensed</vt:lpstr>
      <vt:lpstr>Wingdings 3</vt:lpstr>
      <vt:lpstr>积分</vt:lpstr>
      <vt:lpstr>图分析大作业</vt:lpstr>
      <vt:lpstr>主要内容</vt:lpstr>
      <vt:lpstr>一.大作业选题一</vt:lpstr>
      <vt:lpstr>1 选题背景</vt:lpstr>
      <vt:lpstr>2 题目描述</vt:lpstr>
      <vt:lpstr>3 具体要求</vt:lpstr>
      <vt:lpstr>3 具体要求</vt:lpstr>
      <vt:lpstr>3 具体要求</vt:lpstr>
      <vt:lpstr>3 具体要求</vt:lpstr>
      <vt:lpstr>3 具体要求</vt:lpstr>
      <vt:lpstr>3 具体要求</vt:lpstr>
      <vt:lpstr>3 具体要求</vt:lpstr>
      <vt:lpstr>3 具体要求</vt:lpstr>
      <vt:lpstr>3 具体要求</vt:lpstr>
      <vt:lpstr>二.大作业选题二</vt:lpstr>
      <vt:lpstr>1 选题背景</vt:lpstr>
      <vt:lpstr>2数据说明</vt:lpstr>
      <vt:lpstr>3 题目要求</vt:lpstr>
      <vt:lpstr>4 分析案例——寻找服务器</vt:lpstr>
      <vt:lpstr>4 分析案例——服务器分类</vt:lpstr>
      <vt:lpstr>4 分析案例——通讯模式</vt:lpstr>
      <vt:lpstr>三. 评分标准</vt:lpstr>
      <vt:lpstr>四. 进度安排</vt:lpstr>
      <vt:lpstr>五.D3.js介绍</vt:lpstr>
      <vt:lpstr>D3.js介绍</vt:lpstr>
      <vt:lpstr>D3.js介绍</vt:lpstr>
      <vt:lpstr>D3.js演示</vt:lpstr>
      <vt:lpstr>D3.js演示</vt:lpstr>
      <vt:lpstr>D3.js演示</vt:lpstr>
      <vt:lpstr>D3.js演示</vt:lpstr>
      <vt:lpstr>D3.js演示</vt:lpstr>
      <vt:lpstr>D3.js演示</vt:lpstr>
      <vt:lpstr>D3.js演示</vt:lpstr>
      <vt:lpstr>六.参考资料——算法实现</vt:lpstr>
      <vt:lpstr>六.参考资料——图形编程与可视化</vt:lpstr>
      <vt:lpstr>References</vt:lpstr>
      <vt:lpstr>Q&amp;A</vt:lpstr>
    </vt:vector>
  </TitlesOfParts>
  <Company>Tsinghua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算法</dc:title>
  <dc:creator>Jackie Pang</dc:creator>
  <cp:lastModifiedBy>Administrator</cp:lastModifiedBy>
  <cp:revision>1077</cp:revision>
  <dcterms:created xsi:type="dcterms:W3CDTF">2012-09-03T01:29:22Z</dcterms:created>
  <dcterms:modified xsi:type="dcterms:W3CDTF">2016-09-27T14:41:20Z</dcterms:modified>
</cp:coreProperties>
</file>